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6" r:id="rId3"/>
    <p:sldId id="261" r:id="rId4"/>
    <p:sldId id="262" r:id="rId5"/>
    <p:sldId id="267" r:id="rId6"/>
    <p:sldId id="265" r:id="rId7"/>
    <p:sldId id="258" r:id="rId8"/>
    <p:sldId id="259" r:id="rId9"/>
    <p:sldId id="260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0;&#1088;&#1080;&#1090;&#1080;&#1095;&#1077;&#1089;&#1082;&#1086;&#1077;%20&#1084;&#1099;&#1096;&#1083;&#1077;&#1085;&#1080;&#1077;\&#1069;&#1082;&#1089;&#1087;&#1077;&#1088;&#1080;&#1084;&#1077;&#1085;&#1090;%20&#1087;&#1086;%20&#1050;&#1052;\7&#1041;_&#1086;&#1090;&#1087;&#1088;&#1072;&#1074;&#1080;&#1090;&#110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H:\&#1050;&#1088;&#1080;&#1090;&#1080;&#1095;&#1077;&#1089;&#1082;&#1086;&#1077;%20&#1084;&#1099;&#1096;&#1083;&#1077;&#1085;&#1080;&#1077;\&#1069;&#1082;&#1089;&#1087;&#1077;&#1088;&#1080;&#1084;&#1077;&#1085;&#1090;%20&#1087;&#1086;%20&#1050;&#1052;\7&#1042;_&#1086;&#1090;&#1087;&#1088;&#1072;&#1074;&#1080;&#1090;&#11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8"/>
          <c:order val="0"/>
          <c:tx>
            <c:v>Число обучающихся</c:v>
          </c:tx>
          <c:dLbls>
            <c:dLbl>
              <c:idx val="0"/>
              <c:delet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70%</a:t>
                    </a:r>
                    <a:endParaRPr lang="en-US" dirty="0"/>
                  </a:p>
                </c:rich>
              </c:tx>
              <c:dLblPos val="inEnd"/>
              <c:showVal val="1"/>
            </c:dLbl>
            <c:dLbl>
              <c:idx val="2"/>
              <c:layout>
                <c:manualLayout>
                  <c:x val="0.11590921336955469"/>
                  <c:y val="9.8926588749108882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30%</a:t>
                    </a:r>
                    <a:endParaRPr lang="en-US"/>
                  </a:p>
                </c:rich>
              </c:tx>
              <c:dLblPos val="bestFit"/>
              <c:showVal val="1"/>
            </c:dLbl>
            <c:dLblPos val="inEnd"/>
            <c:showVal val="1"/>
            <c:showLeaderLines val="1"/>
          </c:dLbls>
          <c:cat>
            <c:strRef>
              <c:f>Лист1!$F$30:$F$32</c:f>
              <c:strCache>
                <c:ptCount val="3"/>
                <c:pt idx="0">
                  <c:v>Число обучающихся с высоким уровнем КМ (&gt;25,6)</c:v>
                </c:pt>
                <c:pt idx="1">
                  <c:v>Число обучающихся со средним уровнем КМ (12 - 25,6)</c:v>
                </c:pt>
                <c:pt idx="2">
                  <c:v>Число обучающихся с низким уровнем КМ (&lt;12)</c:v>
                </c:pt>
              </c:strCache>
            </c:strRef>
          </c:cat>
          <c:val>
            <c:numRef>
              <c:f>Лист1!$O$30:$O$32</c:f>
              <c:numCache>
                <c:formatCode>General</c:formatCode>
                <c:ptCount val="3"/>
                <c:pt idx="0">
                  <c:v>0</c:v>
                </c:pt>
                <c:pt idx="1">
                  <c:v>16</c:v>
                </c:pt>
                <c:pt idx="2">
                  <c:v>7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64083253265599738"/>
          <c:y val="0.14585399611404234"/>
          <c:w val="0.34194471133689197"/>
          <c:h val="0.8368174677050899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8"/>
          <c:order val="0"/>
          <c:tx>
            <c:v>Число обучающихся</c:v>
          </c:tx>
          <c:dLbls>
            <c:dLbl>
              <c:idx val="0"/>
              <c:delete val="1"/>
            </c:dLbl>
            <c:dLbl>
              <c:idx val="1"/>
              <c:layout>
                <c:manualLayout>
                  <c:x val="-0.17710772946859887"/>
                  <c:y val="8.9954322107913751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29%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0.11972826086956521"/>
                  <c:y val="-0.121326377075089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71%</a:t>
                    </a:r>
                    <a:endParaRPr lang="en-US" dirty="0"/>
                  </a:p>
                </c:rich>
              </c:tx>
              <c:dLblPos val="bestFit"/>
              <c:showVal val="1"/>
            </c:dLbl>
            <c:dLblPos val="inEnd"/>
            <c:showVal val="1"/>
            <c:showLeaderLines val="1"/>
          </c:dLbls>
          <c:cat>
            <c:strRef>
              <c:f>Лист1!$F$28:$F$30</c:f>
              <c:strCache>
                <c:ptCount val="3"/>
                <c:pt idx="0">
                  <c:v>Число обучающихся с высоким уровнем КМ (&gt;25,6)</c:v>
                </c:pt>
                <c:pt idx="1">
                  <c:v>Число обучающихся со средним уровнем КМ (12 - 25,6)</c:v>
                </c:pt>
                <c:pt idx="2">
                  <c:v>Число обучающихся с низким уровнем КМ (&lt;12)</c:v>
                </c:pt>
              </c:strCache>
            </c:strRef>
          </c:cat>
          <c:val>
            <c:numRef>
              <c:f>Лист1!$O$28:$O$30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15</c:v>
                </c:pt>
              </c:numCache>
            </c:numRef>
          </c:val>
        </c:ser>
        <c:firstSliceAng val="0"/>
      </c:pie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FB28-B716-4CD7-9F3E-AED39F59E73B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400B-AC0E-4FF7-830B-C0C0DC95FE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FB28-B716-4CD7-9F3E-AED39F59E73B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400B-AC0E-4FF7-830B-C0C0DC95F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FB28-B716-4CD7-9F3E-AED39F59E73B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400B-AC0E-4FF7-830B-C0C0DC95F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FB28-B716-4CD7-9F3E-AED39F59E73B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400B-AC0E-4FF7-830B-C0C0DC95F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FB28-B716-4CD7-9F3E-AED39F59E73B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B9D400B-AC0E-4FF7-830B-C0C0DC95F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FB28-B716-4CD7-9F3E-AED39F59E73B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400B-AC0E-4FF7-830B-C0C0DC95F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FB28-B716-4CD7-9F3E-AED39F59E73B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400B-AC0E-4FF7-830B-C0C0DC95F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FB28-B716-4CD7-9F3E-AED39F59E73B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400B-AC0E-4FF7-830B-C0C0DC95F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FB28-B716-4CD7-9F3E-AED39F59E73B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400B-AC0E-4FF7-830B-C0C0DC95F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FB28-B716-4CD7-9F3E-AED39F59E73B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400B-AC0E-4FF7-830B-C0C0DC95F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AFB28-B716-4CD7-9F3E-AED39F59E73B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D400B-AC0E-4FF7-830B-C0C0DC95F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9EAFB28-B716-4CD7-9F3E-AED39F59E73B}" type="datetimeFigureOut">
              <a:rPr lang="ru-RU" smtClean="0"/>
              <a:pPr/>
              <a:t>08.09.2016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9D400B-AC0E-4FF7-830B-C0C0DC95FE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Краткий </a:t>
            </a: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отчёт </a:t>
            </a: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первого </a:t>
            </a: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года краевой инновационной площадки </a:t>
            </a: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Развитие критического мышления школьников в условиях </a:t>
            </a:r>
            <a:r>
              <a:rPr lang="ru-RU" sz="2800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медиаобразования</a:t>
            </a: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00372"/>
            <a:ext cx="2407417" cy="3475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786446" y="5572140"/>
            <a:ext cx="307183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Авторы:</a:t>
            </a:r>
          </a:p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Борисова Л.И., Тарасова И.А., 2016 год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3307946" y="3000372"/>
            <a:ext cx="2408982" cy="346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7219"/>
          <a:ext cx="9144000" cy="6780805"/>
        </p:xfrm>
        <a:graphic>
          <a:graphicData uri="http://schemas.openxmlformats.org/drawingml/2006/table">
            <a:tbl>
              <a:tblPr/>
              <a:tblGrid>
                <a:gridCol w="713985"/>
                <a:gridCol w="2797369"/>
                <a:gridCol w="1973892"/>
                <a:gridCol w="1067966"/>
                <a:gridCol w="1104921"/>
                <a:gridCol w="1485867"/>
              </a:tblGrid>
              <a:tr h="133542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7.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Урок-дискуссия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на актуальную тему «Моё отношение к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генно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- модифицированным продуктам»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Мамонова Ирина Владимировна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11-Б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№209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spcAft>
                          <a:spcPts val="0"/>
                        </a:spcAft>
                        <a:buAutoNum type="arabicPlain" startAt="18"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апреля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, 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3-й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урок, 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None/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10-15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28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8.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Метапредметный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урок с технологией критического мышления «Антарктида – континент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мира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и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науки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Юсупова Вера Георгиевна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5-А кл.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№410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21 апреля, 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5-й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урок, 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12-00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4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9.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Метапредметный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урок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в технологии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критического </a:t>
                      </a:r>
                      <a:r>
                        <a:rPr lang="ru-RU" sz="1800" b="0" dirty="0">
                          <a:latin typeface="Times New Roman"/>
                          <a:ea typeface="Times New Roman"/>
                        </a:rPr>
                        <a:t>мышления «Глобальная компьютерная сеть  - Интернет»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Волкова Ирина Юрьевна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9-В класс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№303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28 апреля, 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09-20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1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10.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Внеклассное мероприятие по теме «Добро или Зло?»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Василенко Карина Михайловна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2-В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№212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21 апреля, 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13-40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1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11.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Внеурочное мероприятие «Пасхальный звон»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Усынина Олеся Игоревна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4-Д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№214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22 апреля,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13-40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12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12.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Развитие критического мышления на уроках чтения 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Лисина Ольга Петровна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3-Д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№211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26 апреля,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13-40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0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13.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Урок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Окружающий мир»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Малахова Татьяна Анатольевна 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2-Г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№309</a:t>
                      </a: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19 апреля, 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13-40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36286" marR="362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87868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Встреча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профессором  Римского  университета </a:t>
            </a:r>
            <a:r>
              <a:rPr kumimoji="0" lang="ru-RU" sz="2000" b="1" i="0" u="none" strike="noStrike" cap="all" normalizeH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 </a:t>
            </a:r>
            <a:r>
              <a:rPr kumimoji="0" lang="ru-RU" sz="20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Сапиенца</a:t>
            </a:r>
            <a:endParaRPr kumimoji="0" lang="ru-RU" sz="20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Сиреной Марией </a:t>
            </a:r>
            <a:r>
              <a:rPr kumimoji="0" lang="ru-RU" sz="20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Виджетти</a:t>
            </a:r>
            <a:r>
              <a:rPr kumimoji="0" lang="ru-RU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Обмен опытом во взглядах на вопрос развития критического мышления школьников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условиях </a:t>
            </a:r>
            <a:r>
              <a:rPr kumimoji="0" lang="ru-RU" sz="2000" b="1" i="0" u="none" strike="noStrike" cap="all" normalizeH="0" baseline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медиаобразования</a:t>
            </a: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20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31143" t="7249" r="30794" b="21036"/>
          <a:stretch>
            <a:fillRect/>
          </a:stretch>
        </p:blipFill>
        <p:spPr bwMode="auto">
          <a:xfrm>
            <a:off x="500034" y="2411010"/>
            <a:ext cx="3929090" cy="425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083" name="Picture 3" descr="F:\Фото 16.12.2015, Гостья из Италии у нас\IMG_8057.JPG"/>
          <p:cNvPicPr>
            <a:picLocks noChangeAspect="1" noChangeArrowheads="1"/>
          </p:cNvPicPr>
          <p:nvPr/>
        </p:nvPicPr>
        <p:blipFill>
          <a:blip r:embed="rId3" cstate="print"/>
          <a:srcRect l="4445" t="22222" b="-827"/>
          <a:stretch>
            <a:fillRect/>
          </a:stretch>
        </p:blipFill>
        <p:spPr bwMode="auto">
          <a:xfrm>
            <a:off x="4857753" y="4500570"/>
            <a:ext cx="3643338" cy="2214578"/>
          </a:xfrm>
          <a:prstGeom prst="rect">
            <a:avLst/>
          </a:prstGeom>
          <a:noFill/>
        </p:spPr>
      </p:pic>
      <p:pic>
        <p:nvPicPr>
          <p:cNvPr id="46084" name="Picture 4" descr="F:\Фото 16.12.2015, Гостья из Италии у нас\IMG_80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357430"/>
            <a:ext cx="3714776" cy="2203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42844" y="2786058"/>
            <a:ext cx="8858311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Образование, рассчитанное на перспективу, должно строиться на основе двух неразлучных принципов: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умения быстро ориентироваться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стремительно растущем потоке информации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находить нужное; 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умения осмыслить и применить полученную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информацию.</a:t>
            </a:r>
          </a:p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(Из выступления на семинаре научного руководителя эксперимента профессора СКФУ </a:t>
            </a:r>
            <a:r>
              <a:rPr kumimoji="0" lang="ru-RU" sz="2000" i="0" u="none" strike="noStrike" normalizeH="0" baseline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Т.Н.Тарановой</a:t>
            </a:r>
            <a:r>
              <a:rPr kumimoji="0" lang="ru-RU" sz="2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endParaRPr kumimoji="0" lang="ru-RU" sz="20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F:\DSC00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6109" y="285728"/>
            <a:ext cx="4299201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428596" y="214290"/>
            <a:ext cx="83582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Резолюция НМС</a:t>
            </a:r>
            <a:r>
              <a:rPr kumimoji="0" lang="ru-RU" sz="3200" b="1" i="0" u="none" strike="noStrike" cap="all" normalizeH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От 03.02.2016 года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1000108"/>
            <a:ext cx="9041193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 срок до 20 февраля психологической группе лицея подготовить блок методик исследования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провести мониторинг исследования компетентности педагогов и учеников в развитии критического мышления.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В конце марта 2016 года провести семинар по основам критического мышления и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медиаобразования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Т.Н.Таранова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д.п.н., профессор, Л.И.Борисова, заместитель руководителя.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 марте 2016 года провести заседание МО учителей по изучению понятийного аппарата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основных  принципов в обучении развития критического мышления учеников.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214290"/>
            <a:ext cx="6944273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Резолюция НМС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От 03.02.2016 года</a:t>
            </a: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42844" y="1357298"/>
            <a:ext cx="864399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Начиная с 2016-2017 учебного года продолжить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всех параллелях мониторинг исследования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компетентности педагогов и школьников по развитию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критического мышления в динамике.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Подготовить «круглый стол» по практическому применению технологии критического мышления в условиях </a:t>
            </a: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едиаобразования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ответственные Л.И.Борисова,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Т.Н.Таранова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д.п.н.,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профессор, учителя–новаторы, руководители МО,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администрация лицея.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285720" y="500042"/>
          <a:ext cx="8516966" cy="5825476"/>
        </p:xfrm>
        <a:graphic>
          <a:graphicData uri="http://schemas.openxmlformats.org/presentationml/2006/ole">
            <p:oleObj spid="_x0000_s48130" name="Document" r:id="rId3" imgW="8890995" imgH="6087832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642910" y="1928802"/>
          <a:ext cx="3510280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/>
        </p:nvGraphicFramePr>
        <p:xfrm>
          <a:off x="4857752" y="2214554"/>
          <a:ext cx="3510280" cy="3205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214291"/>
            <a:ext cx="88582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Уровень развития критического мышления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седьмых классах </a:t>
            </a:r>
            <a:endParaRPr kumimoji="0" lang="ru-RU" sz="2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540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643051"/>
          <a:ext cx="9144000" cy="5271038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4936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Этапы 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Характеристика 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Вызов 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(ликвидация чистого листа) 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Ученик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ставит перед собой вопрос: «Что я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знаю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по данной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теме?»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Возможна работа с вопросами по данной проблеме урока и др. 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2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Осмысление 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(реализация осмысления) 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На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данной стадии ученик под руководством учителя с помощью своих товарищей ответит на те вопросы, которые сам поставил перед собой на первой стадии. 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57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Рефлексия 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(размышление) </a:t>
                      </a:r>
                      <a:endParaRPr lang="ru-RU" sz="2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Размышление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, обобщение того,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что узнал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ученик на уроке по данной проблеме. 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5786" y="142852"/>
            <a:ext cx="7643866" cy="1384995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урока</a:t>
            </a:r>
            <a:endParaRPr lang="ru-RU" sz="2800" b="1" cap="all" dirty="0" smtClean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концепции развития критического мышления</a:t>
            </a:r>
            <a:endParaRPr lang="ru-RU" sz="2800" b="1" cap="all" dirty="0" smtClean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873485"/>
          <a:ext cx="9144000" cy="5739538"/>
        </p:xfrm>
        <a:graphic>
          <a:graphicData uri="http://schemas.openxmlformats.org/drawingml/2006/table">
            <a:tbl>
              <a:tblPr/>
              <a:tblGrid>
                <a:gridCol w="3643307"/>
                <a:gridCol w="5500693"/>
              </a:tblGrid>
              <a:tr h="3412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Правила 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Значение 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5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Задавайте вопросы 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Вопросы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могут служить мотивацией к изучению нового материала, могут способствовать лучшему закреплению изученного.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5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Анализируйте идеи, тексты. 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Анализ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- это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исходная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мыслительная операция, с которой начинается процесс мышления. Исследуемый процесс раскладывается на части. Анализ осуществляется по нескольким направлениям, с помощью значков в тексте.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«V»- «уже знал», «+» - новое, «-» - думал иначе,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«?»-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«не понял вопроса»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73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Исследуйте факты, доказательства 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Активизируется мыслительная деятельность у учащихся, формирование заинтересованности к изучаемому объекту.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37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Высказывайте свои мысли, идеи, предложения 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Это может говорить о погруженности учащихся и их 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интересе к 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Calibri"/>
                        </a:rPr>
                        <a:t>данному материалу. </a:t>
                      </a:r>
                      <a:endParaRPr lang="ru-RU" sz="20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56098" marR="560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0"/>
            <a:ext cx="80010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технологии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развития критического</a:t>
            </a:r>
            <a:r>
              <a:rPr kumimoji="0" lang="ru-RU" sz="2400" b="1" i="0" u="none" strike="noStrike" cap="all" normalizeH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all" normalizeH="0" baseline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мышления </a:t>
            </a:r>
            <a:endParaRPr kumimoji="0" lang="ru-RU" sz="24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all" normalizeH="0" baseline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142852"/>
            <a:ext cx="39851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Фестиваль - 2016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142984"/>
          <a:ext cx="8858310" cy="5577856"/>
        </p:xfrm>
        <a:graphic>
          <a:graphicData uri="http://schemas.openxmlformats.org/drawingml/2006/table">
            <a:tbl>
              <a:tblPr/>
              <a:tblGrid>
                <a:gridCol w="754948"/>
                <a:gridCol w="2688976"/>
                <a:gridCol w="1897404"/>
                <a:gridCol w="1026582"/>
                <a:gridCol w="1062111"/>
                <a:gridCol w="1428289"/>
              </a:tblGrid>
              <a:tr h="5407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№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Тема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ФИО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Класс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кабинет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Дата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14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1.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Урок английского языка: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«Виртуальное путешествие по Британским островам»  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Миловидова Евгения Сергеевна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6-А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№202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23 марта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2016 г.,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5-й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урок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12-00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2.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Урок-дискуссия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«Векторы»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Нартова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Светлана Ивановна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8-А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№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203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26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апреля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, 8-А,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12-55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185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4.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Урок-дискуссия «Международные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отношения и внешняя политика СССР в 30-е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гг. </a:t>
                      </a:r>
                      <a:r>
                        <a:rPr lang="en-US" sz="1800" dirty="0">
                          <a:latin typeface="Times New Roman"/>
                          <a:ea typeface="Times New Roman"/>
                        </a:rPr>
                        <a:t>XX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века»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Сурхаева Зайнаб Курбановна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11-Б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№405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21 апреля 2016 г., 3-й урок,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10-15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76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5.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Урок-исследование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 технологии критического мышления «Органические вещества»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Черненко Лидия Николаевна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9-Г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№207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22 апреля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2016, 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5-й урок,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12-00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11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6.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Урок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в технологии 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критического мышления по теме «Железо»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Голубева Инна Борисовна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9-А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№308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15 апреля 2016, 2-й урок, 09-20</a:t>
                      </a:r>
                    </a:p>
                  </a:txBody>
                  <a:tcPr marL="46653" marR="4665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332</TotalTime>
  <Words>750</Words>
  <Application>Microsoft Office PowerPoint</Application>
  <PresentationFormat>Экран (4:3)</PresentationFormat>
  <Paragraphs>155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Апекс</vt:lpstr>
      <vt:lpstr>Document</vt:lpstr>
      <vt:lpstr>Краткий отчёт  первого года краевой инновационной площадки  «Развитие критического мышления школьников в условиях медиаобразования»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«Краткий отчёт первого года краевой инновационной площадки «Развитие критического мышления школьников в условиях медиаобразования»»</dc:title>
  <dc:creator>Любовь</dc:creator>
  <cp:lastModifiedBy>User</cp:lastModifiedBy>
  <cp:revision>65</cp:revision>
  <dcterms:created xsi:type="dcterms:W3CDTF">2016-08-28T10:15:12Z</dcterms:created>
  <dcterms:modified xsi:type="dcterms:W3CDTF">2016-09-08T18:37:14Z</dcterms:modified>
</cp:coreProperties>
</file>