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Продолжительность сна учащихся 6 Б класса 15лицея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0D5-4E50-A844-B99420449B6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0D5-4E50-A844-B99420449B6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0D5-4E50-A844-B99420449B6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0D5-4E50-A844-B99420449B6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9часов </c:v>
                </c:pt>
                <c:pt idx="1">
                  <c:v>8 часов</c:v>
                </c:pt>
                <c:pt idx="2">
                  <c:v>7 часов </c:v>
                </c:pt>
                <c:pt idx="3">
                  <c:v>менее 7 часов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</c:v>
                </c:pt>
                <c:pt idx="1">
                  <c:v>0.44</c:v>
                </c:pt>
                <c:pt idx="2">
                  <c:v>0.16</c:v>
                </c:pt>
                <c:pt idx="3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55-40B2-B161-D6AC343E87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 smtClean="0">
                <a:solidFill>
                  <a:schemeClr val="tx1"/>
                </a:solidFill>
              </a:rPr>
              <a:t>Различие в продолжительности сна у мальчиков и девочек (учащиеся лицея №15)</a:t>
            </a:r>
            <a:endParaRPr lang="ru-RU" sz="1600" b="1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8.4072948761839558E-2"/>
          <c:y val="5.2075879887598106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3190925862528052"/>
          <c:y val="0.22274145473765442"/>
          <c:w val="0.83487818098824607"/>
          <c:h val="0.5728982359398199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Девочки</c:v>
                </c:pt>
              </c:strCache>
            </c:strRef>
          </c:tx>
          <c:spPr>
            <a:ln w="28575" cap="rnd">
              <a:solidFill>
                <a:srgbClr val="FF00FF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6.4160623443220821E-2"/>
                  <c:y val="-2.43111846955158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C08-4009-B45E-D9C3E2CE80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00FF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9часов </c:v>
                </c:pt>
                <c:pt idx="1">
                  <c:v>8 часов</c:v>
                </c:pt>
                <c:pt idx="2">
                  <c:v>7 часов </c:v>
                </c:pt>
                <c:pt idx="3">
                  <c:v>менее 7 часов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0.25</c:v>
                </c:pt>
                <c:pt idx="1">
                  <c:v>0.5</c:v>
                </c:pt>
                <c:pt idx="2">
                  <c:v>0.25</c:v>
                </c:pt>
                <c:pt idx="3">
                  <c:v>0.41666666666666669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C08-4009-B45E-D9C3E2CE80B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Мальчики</c:v>
                </c:pt>
              </c:strCache>
            </c:strRef>
          </c:tx>
          <c:spPr>
            <a:ln w="28575" cap="rnd">
              <a:solidFill>
                <a:srgbClr val="0000FF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10522342244688207"/>
                  <c:y val="-2.578124841404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C08-4009-B45E-D9C3E2CE80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9часов </c:v>
                </c:pt>
                <c:pt idx="1">
                  <c:v>8 часов</c:v>
                </c:pt>
                <c:pt idx="2">
                  <c:v>7 часов </c:v>
                </c:pt>
                <c:pt idx="3">
                  <c:v>менее 7 часов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0.26</c:v>
                </c:pt>
                <c:pt idx="1">
                  <c:v>0.63</c:v>
                </c:pt>
                <c:pt idx="2">
                  <c:v>0.13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C08-4009-B45E-D9C3E2CE80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6912640"/>
        <c:axId val="356911656"/>
      </c:lineChart>
      <c:catAx>
        <c:axId val="356912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6911656"/>
        <c:crosses val="autoZero"/>
        <c:auto val="1"/>
        <c:lblAlgn val="ctr"/>
        <c:lblOffset val="100"/>
        <c:noMultiLvlLbl val="0"/>
      </c:catAx>
      <c:valAx>
        <c:axId val="356911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6912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Продолжительность сна учащихся 6 Б класса СПКУ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289-4527-94F6-DDBA7E10509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</c:f>
              <c:strCache>
                <c:ptCount val="1"/>
                <c:pt idx="0">
                  <c:v>9часов 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289-4527-94F6-DDBA7E1050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00755017326075"/>
          <c:y val="0.13615567935216277"/>
          <c:w val="0.8725247622088661"/>
          <c:h val="0.712469583272321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ученики СПКУ</c:v>
                </c:pt>
              </c:strCache>
            </c:strRef>
          </c:tx>
          <c:spPr>
            <a:solidFill>
              <a:srgbClr val="0070C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жаворонки</c:v>
                </c:pt>
                <c:pt idx="1">
                  <c:v>голуби</c:v>
                </c:pt>
                <c:pt idx="2">
                  <c:v>совы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0.5</c:v>
                </c:pt>
                <c:pt idx="1">
                  <c:v>0.39</c:v>
                </c:pt>
                <c:pt idx="2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55-40B2-B161-D6AC343E872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ученики лицея №15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4982375064294444E-2"/>
                  <c:y val="-5.2236976540250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DA8-4C66-AE44-19C0BBCAA955}"/>
                </c:ext>
              </c:extLst>
            </c:dLbl>
            <c:dLbl>
              <c:idx val="2"/>
              <c:layout>
                <c:manualLayout>
                  <c:x val="1.4982375064294444E-2"/>
                  <c:y val="2.61184882701252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DA8-4C66-AE44-19C0BBCAA9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жаворонки</c:v>
                </c:pt>
                <c:pt idx="1">
                  <c:v>голуби</c:v>
                </c:pt>
                <c:pt idx="2">
                  <c:v>совы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0.32</c:v>
                </c:pt>
                <c:pt idx="1">
                  <c:v>0.48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A8-4C66-AE44-19C0BBCAA9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919816"/>
        <c:axId val="167618680"/>
      </c:barChart>
      <c:catAx>
        <c:axId val="351919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7618680"/>
        <c:crosses val="autoZero"/>
        <c:auto val="1"/>
        <c:lblAlgn val="ctr"/>
        <c:lblOffset val="100"/>
        <c:noMultiLvlLbl val="0"/>
      </c:catAx>
      <c:valAx>
        <c:axId val="167618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1919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022029203440989"/>
          <c:y val="3.4124730383164395E-2"/>
          <c:w val="0.78207997835616994"/>
          <c:h val="7.52348196055655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 smtClean="0">
                <a:solidFill>
                  <a:schemeClr val="tx1"/>
                </a:solidFill>
              </a:rPr>
              <a:t>Различие </a:t>
            </a:r>
            <a:r>
              <a:rPr lang="ru-RU" sz="1600" b="1" dirty="0" err="1" smtClean="0">
                <a:solidFill>
                  <a:schemeClr val="tx1"/>
                </a:solidFill>
              </a:rPr>
              <a:t>хронотипов</a:t>
            </a:r>
            <a:r>
              <a:rPr lang="ru-RU" sz="1600" b="1" dirty="0" smtClean="0">
                <a:solidFill>
                  <a:schemeClr val="tx1"/>
                </a:solidFill>
              </a:rPr>
              <a:t> мальчиков и девочек (учащиеся лицея №15)</a:t>
            </a:r>
            <a:endParaRPr lang="ru-RU" sz="1600" b="1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13190925862528052"/>
          <c:y val="0.22274145473765442"/>
          <c:w val="0.83487818098824607"/>
          <c:h val="0.5728982359398199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Девочки</c:v>
                </c:pt>
              </c:strCache>
            </c:strRef>
          </c:tx>
          <c:spPr>
            <a:ln w="28575" cap="rnd">
              <a:solidFill>
                <a:srgbClr val="FF00FF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5.434782608695652E-2"/>
                  <c:y val="4.6868291898838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B8A-4105-B6EE-F52806CC6102}"/>
                </c:ext>
              </c:extLst>
            </c:dLbl>
            <c:dLbl>
              <c:idx val="1"/>
              <c:layout>
                <c:manualLayout>
                  <c:x val="-7.9257246376811599E-2"/>
                  <c:y val="5.9010172838615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C08-4009-B45E-D9C3E2CE80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FF00FF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жаворонки</c:v>
                </c:pt>
                <c:pt idx="1">
                  <c:v>голуби</c:v>
                </c:pt>
                <c:pt idx="2">
                  <c:v>совы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0.3</c:v>
                </c:pt>
                <c:pt idx="1">
                  <c:v>0.41</c:v>
                </c:pt>
                <c:pt idx="2">
                  <c:v>0.28999999999999998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C08-4009-B45E-D9C3E2CE80B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Мальчики</c:v>
                </c:pt>
              </c:strCache>
            </c:strRef>
          </c:tx>
          <c:spPr>
            <a:ln w="28575" cap="rnd">
              <a:solidFill>
                <a:srgbClr val="0000FF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10522342244688207"/>
                  <c:y val="-2.578124841404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C08-4009-B45E-D9C3E2CE80BE}"/>
                </c:ext>
              </c:extLst>
            </c:dLbl>
            <c:dLbl>
              <c:idx val="1"/>
              <c:layout>
                <c:manualLayout>
                  <c:x val="-3.0193236714975955E-2"/>
                  <c:y val="-4.68682918988382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C08-4009-B45E-D9C3E2CE80BE}"/>
                </c:ext>
              </c:extLst>
            </c:dLbl>
            <c:dLbl>
              <c:idx val="2"/>
              <c:layout>
                <c:manualLayout>
                  <c:x val="0"/>
                  <c:y val="5.20758798875971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B8A-4105-B6EE-F52806CC61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жаворонки</c:v>
                </c:pt>
                <c:pt idx="1">
                  <c:v>голуби</c:v>
                </c:pt>
                <c:pt idx="2">
                  <c:v>совы</c:v>
                </c:pt>
              </c:strCache>
            </c:strRef>
          </c:cat>
          <c:val>
            <c:numRef>
              <c:f>Лист1!$C$2:$C$4</c:f>
              <c:numCache>
                <c:formatCode>0%</c:formatCode>
                <c:ptCount val="3"/>
                <c:pt idx="0">
                  <c:v>0.38</c:v>
                </c:pt>
                <c:pt idx="1">
                  <c:v>0.63</c:v>
                </c:pt>
                <c:pt idx="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C08-4009-B45E-D9C3E2CE80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6912640"/>
        <c:axId val="356911656"/>
      </c:lineChart>
      <c:catAx>
        <c:axId val="356912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6911656"/>
        <c:crosses val="autoZero"/>
        <c:auto val="1"/>
        <c:lblAlgn val="ctr"/>
        <c:lblOffset val="100"/>
        <c:noMultiLvlLbl val="0"/>
      </c:catAx>
      <c:valAx>
        <c:axId val="356911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69126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00755017326075"/>
          <c:y val="0.13615567935216277"/>
          <c:w val="0.8725247622088661"/>
          <c:h val="0.712469583272321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ученики СПКУ</c:v>
                </c:pt>
              </c:strCache>
            </c:strRef>
          </c:tx>
          <c:spPr>
            <a:solidFill>
              <a:srgbClr val="0070C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скорость внимания, зн/сек</c:v>
                </c:pt>
                <c:pt idx="1">
                  <c:v>умственная продуктивность, зн/сек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3.13</c:v>
                </c:pt>
                <c:pt idx="1">
                  <c:v>2.99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55-40B2-B161-D6AC343E872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ученики лицея №15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4982375064294444E-2"/>
                  <c:y val="-5.2236976540250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3DA8-4C66-AE44-19C0BBCAA955}"/>
                </c:ext>
              </c:extLst>
            </c:dLbl>
            <c:dLbl>
              <c:idx val="2"/>
              <c:layout>
                <c:manualLayout>
                  <c:x val="1.4982375064294444E-2"/>
                  <c:y val="2.61184882701252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DA8-4C66-AE44-19C0BBCAA9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скорость внимания, зн/сек</c:v>
                </c:pt>
                <c:pt idx="1">
                  <c:v>умственная продуктивность, зн/сек</c:v>
                </c:pt>
              </c:strCache>
            </c:str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2.71</c:v>
                </c:pt>
                <c:pt idx="1">
                  <c:v>2.4300000000000002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DA8-4C66-AE44-19C0BBCAA9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919816"/>
        <c:axId val="167618680"/>
      </c:barChart>
      <c:catAx>
        <c:axId val="351919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7618680"/>
        <c:crosses val="autoZero"/>
        <c:auto val="1"/>
        <c:lblAlgn val="ctr"/>
        <c:lblOffset val="100"/>
        <c:noMultiLvlLbl val="0"/>
      </c:catAx>
      <c:valAx>
        <c:axId val="167618680"/>
        <c:scaling>
          <c:orientation val="minMax"/>
          <c:min val="2.299999999999999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1919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022029203440989"/>
          <c:y val="3.4124730383164395E-2"/>
          <c:w val="0.78207997835616994"/>
          <c:h val="7.52348196055655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00755017326075"/>
          <c:y val="0.13615567935216277"/>
          <c:w val="0.8725247622088661"/>
          <c:h val="0.712469583272321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ученики СПКУ</c:v>
                </c:pt>
              </c:strCache>
            </c:strRef>
          </c:tx>
          <c:spPr>
            <a:solidFill>
              <a:srgbClr val="0070C0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rgbClr val="0000FF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точность работы, %</c:v>
                </c:pt>
                <c:pt idx="1">
                  <c:v>переключаемость внимания, %</c:v>
                </c:pt>
              </c:strCache>
            </c:strRef>
          </c:cat>
          <c:val>
            <c:numRef>
              <c:f>Лист1!$B$2:$B$3</c:f>
              <c:numCache>
                <c:formatCode>#,##0</c:formatCode>
                <c:ptCount val="2"/>
                <c:pt idx="0">
                  <c:v>95.6</c:v>
                </c:pt>
                <c:pt idx="1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1C-4AA6-B057-CB806BEBDD18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ученики лицея №15</c:v>
                </c:pt>
              </c:strCache>
            </c:strRef>
          </c:tx>
          <c:spPr>
            <a:solidFill>
              <a:schemeClr val="accent2"/>
            </a:solidFill>
            <a:ln w="19050">
              <a:solidFill>
                <a:schemeClr val="lt1"/>
              </a:solidFill>
            </a:ln>
            <a:effectLst/>
          </c:spPr>
          <c:invertIfNegative val="0"/>
          <c:dLbls>
            <c:dLbl>
              <c:idx val="0"/>
              <c:layout>
                <c:manualLayout>
                  <c:x val="1.4982375064294444E-2"/>
                  <c:y val="-5.2236976540250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0E1C-4AA6-B057-CB806BEBDD18}"/>
                </c:ext>
              </c:extLst>
            </c:dLbl>
            <c:dLbl>
              <c:idx val="2"/>
              <c:layout>
                <c:manualLayout>
                  <c:x val="1.4982375064294444E-2"/>
                  <c:y val="2.61184882701252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E1C-4AA6-B057-CB806BEBDD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Лист1!$A$2:$A$3</c:f>
              <c:strCache>
                <c:ptCount val="2"/>
                <c:pt idx="0">
                  <c:v>точность работы, %</c:v>
                </c:pt>
                <c:pt idx="1">
                  <c:v>переключаемость внимания, %</c:v>
                </c:pt>
              </c:strCache>
            </c:strRef>
          </c:cat>
          <c:val>
            <c:numRef>
              <c:f>Лист1!$C$2:$C$3</c:f>
              <c:numCache>
                <c:formatCode>#,##0</c:formatCode>
                <c:ptCount val="2"/>
                <c:pt idx="0">
                  <c:v>89.6</c:v>
                </c:pt>
                <c:pt idx="1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E1C-4AA6-B057-CB806BEBDD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919816"/>
        <c:axId val="167618680"/>
      </c:barChart>
      <c:catAx>
        <c:axId val="351919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7618680"/>
        <c:crosses val="autoZero"/>
        <c:auto val="1"/>
        <c:lblAlgn val="ctr"/>
        <c:lblOffset val="100"/>
        <c:noMultiLvlLbl val="0"/>
      </c:catAx>
      <c:valAx>
        <c:axId val="167618680"/>
        <c:scaling>
          <c:orientation val="minMax"/>
          <c:max val="103"/>
          <c:min val="4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51919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022029203440989"/>
          <c:y val="3.4124730383164395E-2"/>
          <c:w val="0.78207997835616994"/>
          <c:h val="7.52348196055655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9FA8-AB9A-46D7-89AA-26207C670CC1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EA0F413-71E8-42D7-ADBF-AA930960FF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7041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9FA8-AB9A-46D7-89AA-26207C670CC1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EA0F413-71E8-42D7-ADBF-AA930960FF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8340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9FA8-AB9A-46D7-89AA-26207C670CC1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EA0F413-71E8-42D7-ADBF-AA930960FFD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2709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9FA8-AB9A-46D7-89AA-26207C670CC1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EA0F413-71E8-42D7-ADBF-AA930960FF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9366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9FA8-AB9A-46D7-89AA-26207C670CC1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EA0F413-71E8-42D7-ADBF-AA930960FFD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41191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9FA8-AB9A-46D7-89AA-26207C670CC1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EA0F413-71E8-42D7-ADBF-AA930960FF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855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9FA8-AB9A-46D7-89AA-26207C670CC1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F413-71E8-42D7-ADBF-AA930960FF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9431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9FA8-AB9A-46D7-89AA-26207C670CC1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F413-71E8-42D7-ADBF-AA930960FF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114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9FA8-AB9A-46D7-89AA-26207C670CC1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F413-71E8-42D7-ADBF-AA930960FF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4894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9FA8-AB9A-46D7-89AA-26207C670CC1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EA0F413-71E8-42D7-ADBF-AA930960FF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1570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9FA8-AB9A-46D7-89AA-26207C670CC1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EA0F413-71E8-42D7-ADBF-AA930960FF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2317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9FA8-AB9A-46D7-89AA-26207C670CC1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EA0F413-71E8-42D7-ADBF-AA930960FF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048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9FA8-AB9A-46D7-89AA-26207C670CC1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F413-71E8-42D7-ADBF-AA930960FF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224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9FA8-AB9A-46D7-89AA-26207C670CC1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F413-71E8-42D7-ADBF-AA930960FF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4987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9FA8-AB9A-46D7-89AA-26207C670CC1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A0F413-71E8-42D7-ADBF-AA930960FF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375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09FA8-AB9A-46D7-89AA-26207C670CC1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EA0F413-71E8-42D7-ADBF-AA930960FF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43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09FA8-AB9A-46D7-89AA-26207C670CC1}" type="datetimeFigureOut">
              <a:rPr lang="ru-RU" smtClean="0"/>
              <a:t>02.02.2020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EA0F413-71E8-42D7-ADBF-AA930960FF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135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0875" y="234383"/>
            <a:ext cx="9975718" cy="3659886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/>
              <a:t>Влияние продолжительности </a:t>
            </a:r>
            <a:r>
              <a:rPr lang="ru-RU" sz="4400" b="1" dirty="0" smtClean="0"/>
              <a:t>сна</a:t>
            </a:r>
            <a:br>
              <a:rPr lang="ru-RU" sz="4400" b="1" dirty="0" smtClean="0"/>
            </a:br>
            <a:r>
              <a:rPr lang="ru-RU" sz="4400" b="1" dirty="0" smtClean="0"/>
              <a:t> </a:t>
            </a:r>
            <a:r>
              <a:rPr lang="ru-RU" sz="4400" b="1" dirty="0"/>
              <a:t>на умственные способности школьников и лабильность </a:t>
            </a:r>
            <a:r>
              <a:rPr lang="ru-RU" sz="4400" b="1" dirty="0" err="1" smtClean="0"/>
              <a:t>хронотипа</a:t>
            </a:r>
            <a:r>
              <a:rPr lang="ru-RU" sz="4400" b="1" dirty="0"/>
              <a:t>.</a:t>
            </a:r>
            <a:br>
              <a:rPr lang="ru-RU" sz="4400" b="1" dirty="0"/>
            </a:b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57939" y="4561242"/>
            <a:ext cx="2446672" cy="1675907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Работу выполнила </a:t>
            </a:r>
          </a:p>
          <a:p>
            <a:pPr algn="r"/>
            <a:r>
              <a:rPr lang="ru-RU" dirty="0">
                <a:solidFill>
                  <a:schemeClr val="tx1"/>
                </a:solidFill>
              </a:rPr>
              <a:t>у</a:t>
            </a:r>
            <a:r>
              <a:rPr lang="ru-RU" dirty="0" smtClean="0">
                <a:solidFill>
                  <a:schemeClr val="tx1"/>
                </a:solidFill>
              </a:rPr>
              <a:t>ченица 4В класса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МБОУ  лицей №15</a:t>
            </a:r>
          </a:p>
          <a:p>
            <a:pPr algn="r"/>
            <a:r>
              <a:rPr lang="ru-RU" dirty="0" err="1">
                <a:solidFill>
                  <a:schemeClr val="tx1"/>
                </a:solidFill>
              </a:rPr>
              <a:t>г</a:t>
            </a:r>
            <a:r>
              <a:rPr lang="ru-RU" dirty="0" err="1" smtClean="0">
                <a:solidFill>
                  <a:schemeClr val="tx1"/>
                </a:solidFill>
              </a:rPr>
              <a:t>.Ставрополя</a:t>
            </a:r>
            <a:endParaRPr lang="ru-RU" dirty="0" smtClean="0">
              <a:solidFill>
                <a:schemeClr val="tx1"/>
              </a:solidFill>
            </a:endParaRP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Олейник Мария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659" y="3894269"/>
            <a:ext cx="4262347" cy="284156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426" y="1259174"/>
            <a:ext cx="2194928" cy="18562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1691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893934671"/>
              </p:ext>
            </p:extLst>
          </p:nvPr>
        </p:nvGraphicFramePr>
        <p:xfrm>
          <a:off x="3810597" y="935917"/>
          <a:ext cx="3147210" cy="4862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146221050"/>
              </p:ext>
            </p:extLst>
          </p:nvPr>
        </p:nvGraphicFramePr>
        <p:xfrm>
          <a:off x="7487322" y="920875"/>
          <a:ext cx="4206240" cy="4877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852543" y="224180"/>
            <a:ext cx="10324651" cy="36749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Продолжительность сна учащихся </a:t>
            </a:r>
            <a:endParaRPr lang="ru-RU" sz="2400" b="1" dirty="0"/>
          </a:p>
        </p:txBody>
      </p: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4238046771"/>
              </p:ext>
            </p:extLst>
          </p:nvPr>
        </p:nvGraphicFramePr>
        <p:xfrm>
          <a:off x="323325" y="920875"/>
          <a:ext cx="2957757" cy="4862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1891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689082909"/>
              </p:ext>
            </p:extLst>
          </p:nvPr>
        </p:nvGraphicFramePr>
        <p:xfrm>
          <a:off x="1871831" y="935917"/>
          <a:ext cx="5085976" cy="4862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3648106975"/>
              </p:ext>
            </p:extLst>
          </p:nvPr>
        </p:nvGraphicFramePr>
        <p:xfrm>
          <a:off x="7487322" y="920875"/>
          <a:ext cx="4206240" cy="48774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852543" y="224180"/>
            <a:ext cx="10324651" cy="36749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Распределение </a:t>
            </a:r>
            <a:r>
              <a:rPr lang="ru-RU" sz="2400" b="1" dirty="0" err="1" smtClean="0"/>
              <a:t>хронотипов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9015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561515566"/>
              </p:ext>
            </p:extLst>
          </p:nvPr>
        </p:nvGraphicFramePr>
        <p:xfrm>
          <a:off x="1577917" y="908448"/>
          <a:ext cx="4610612" cy="4862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852543" y="224180"/>
            <a:ext cx="10324651" cy="367492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/>
              <a:t>Показатели умственной активности</a:t>
            </a:r>
            <a:endParaRPr lang="ru-RU" sz="2400" b="1" dirty="0"/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770803192"/>
              </p:ext>
            </p:extLst>
          </p:nvPr>
        </p:nvGraphicFramePr>
        <p:xfrm>
          <a:off x="6694203" y="908448"/>
          <a:ext cx="4610612" cy="4862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9763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58</TotalTime>
  <Words>73</Words>
  <Application>Microsoft Office PowerPoint</Application>
  <PresentationFormat>Широкоэкранный</PresentationFormat>
  <Paragraphs>24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Легкий дым</vt:lpstr>
      <vt:lpstr>Влияние продолжительности сна  на умственные способности школьников и лабильность хронотипа. </vt:lpstr>
      <vt:lpstr>Продолжительность сна учащихся </vt:lpstr>
      <vt:lpstr>Распределение хронотипов</vt:lpstr>
      <vt:lpstr>Показатели умственной активности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</dc:creator>
  <cp:lastModifiedBy>Виктория</cp:lastModifiedBy>
  <cp:revision>8</cp:revision>
  <dcterms:created xsi:type="dcterms:W3CDTF">2020-02-02T16:16:00Z</dcterms:created>
  <dcterms:modified xsi:type="dcterms:W3CDTF">2020-02-02T17:57:21Z</dcterms:modified>
</cp:coreProperties>
</file>