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8" r:id="rId4"/>
    <p:sldId id="279" r:id="rId5"/>
    <p:sldId id="266" r:id="rId6"/>
    <p:sldId id="277" r:id="rId7"/>
    <p:sldId id="259" r:id="rId8"/>
    <p:sldId id="284" r:id="rId9"/>
    <p:sldId id="280" r:id="rId10"/>
    <p:sldId id="281" r:id="rId11"/>
    <p:sldId id="283" r:id="rId12"/>
    <p:sldId id="286" r:id="rId13"/>
    <p:sldId id="285" r:id="rId14"/>
    <p:sldId id="290" r:id="rId15"/>
    <p:sldId id="289" r:id="rId16"/>
    <p:sldId id="282" r:id="rId17"/>
    <p:sldId id="293" r:id="rId18"/>
    <p:sldId id="287" r:id="rId19"/>
    <p:sldId id="291" r:id="rId20"/>
    <p:sldId id="292" r:id="rId21"/>
    <p:sldId id="260" r:id="rId22"/>
    <p:sldId id="257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urvey_emb140_templ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urvey_ema110_temp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хотят выбрать положителные стратегии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 "А" класс</c:v>
                </c:pt>
                <c:pt idx="1">
                  <c:v>2 "Б" класс</c:v>
                </c:pt>
                <c:pt idx="2">
                  <c:v>2 "В" класс</c:v>
                </c:pt>
                <c:pt idx="3">
                  <c:v>2 "Д" класс </c:v>
                </c:pt>
                <c:pt idx="4">
                  <c:v>2 "Е"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61</c:v>
                </c:pt>
                <c:pt idx="2">
                  <c:v>58</c:v>
                </c:pt>
                <c:pt idx="3">
                  <c:v>50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Выбирают положительные стратегии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 "А" класс</c:v>
                </c:pt>
                <c:pt idx="1">
                  <c:v>2 "Б" класс</c:v>
                </c:pt>
                <c:pt idx="2">
                  <c:v>2 "В" класс</c:v>
                </c:pt>
                <c:pt idx="3">
                  <c:v>2 "Д" класс </c:v>
                </c:pt>
                <c:pt idx="4">
                  <c:v>2 "Е"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54</c:v>
                </c:pt>
                <c:pt idx="1">
                  <c:v>57</c:v>
                </c:pt>
                <c:pt idx="2">
                  <c:v>61</c:v>
                </c:pt>
                <c:pt idx="3">
                  <c:v>45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рассматривают неположительные стратегии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 "А" класс</c:v>
                </c:pt>
                <c:pt idx="1">
                  <c:v>2 "Б" класс</c:v>
                </c:pt>
                <c:pt idx="2">
                  <c:v>2 "В" класс</c:v>
                </c:pt>
                <c:pt idx="3">
                  <c:v>2 "Д" класс </c:v>
                </c:pt>
                <c:pt idx="4">
                  <c:v>2 "Е" класс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46</c:v>
                </c:pt>
                <c:pt idx="1">
                  <c:v>36</c:v>
                </c:pt>
                <c:pt idx="2">
                  <c:v>38</c:v>
                </c:pt>
                <c:pt idx="3">
                  <c:v>50</c:v>
                </c:pt>
                <c:pt idx="4">
                  <c:v>45</c:v>
                </c:pt>
              </c:numCache>
            </c:numRef>
          </c:val>
        </c:ser>
        <c:shape val="box"/>
        <c:axId val="84164992"/>
        <c:axId val="84166528"/>
        <c:axId val="0"/>
      </c:bar3DChart>
      <c:catAx>
        <c:axId val="84164992"/>
        <c:scaling>
          <c:orientation val="minMax"/>
        </c:scaling>
        <c:axPos val="b"/>
        <c:tickLblPos val="nextTo"/>
        <c:crossAx val="84166528"/>
        <c:crosses val="autoZero"/>
        <c:auto val="1"/>
        <c:lblAlgn val="ctr"/>
        <c:lblOffset val="100"/>
      </c:catAx>
      <c:valAx>
        <c:axId val="84166528"/>
        <c:scaling>
          <c:orientation val="minMax"/>
        </c:scaling>
        <c:axPos val="l"/>
        <c:majorGridlines/>
        <c:numFmt formatCode="General" sourceLinked="1"/>
        <c:tickLblPos val="nextTo"/>
        <c:crossAx val="84164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ysClr val="windowText" lastClr="000000"/>
                </a:solidFill>
              </a:rPr>
              <a:t>Организация и НОРМА</a:t>
            </a:r>
          </a:p>
        </c:rich>
      </c:tx>
      <c:layout/>
      <c:spPr>
        <a:noFill/>
        <a:ln>
          <a:noFill/>
          <a:prstDash val="solid"/>
        </a:ln>
      </c:spPr>
    </c:title>
    <c:plotArea>
      <c:layout>
        <c:manualLayout>
          <c:layoutTarget val="inner"/>
          <c:xMode val="edge"/>
          <c:yMode val="edge"/>
          <c:x val="8.8717365130355413E-2"/>
          <c:y val="8.0916440169481879E-2"/>
          <c:w val="0.88463285183386897"/>
          <c:h val="0.78406731678671249"/>
        </c:manualLayout>
      </c:layout>
      <c:barChart>
        <c:barDir val="col"/>
        <c:grouping val="clustered"/>
        <c:ser>
          <c:idx val="2"/>
          <c:order val="0"/>
          <c:tx>
            <c:strRef>
              <c:f>'свод по выборке'!$A$5</c:f>
              <c:strCache>
                <c:ptCount val="1"/>
                <c:pt idx="0">
                  <c:v>Выборка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  <a:prstDash val="solid"/>
            </a:ln>
          </c:spPr>
          <c:cat>
            <c:strRef>
              <c:f>'свод по выборке'!$B$2:$K$2</c:f>
              <c:strCache>
                <c:ptCount val="10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  <c:pt idx="6">
                  <c:v>ПР</c:v>
                </c:pt>
                <c:pt idx="7">
                  <c:v>ПО</c:v>
                </c:pt>
                <c:pt idx="8">
                  <c:v>СА</c:v>
                </c:pt>
                <c:pt idx="9">
                  <c:v>СП</c:v>
                </c:pt>
              </c:strCache>
            </c:strRef>
          </c:cat>
          <c:val>
            <c:numRef>
              <c:f>'свод по выборке'!$B$5:$K$5</c:f>
              <c:numCache>
                <c:formatCode>0.00%</c:formatCode>
                <c:ptCount val="10"/>
                <c:pt idx="0">
                  <c:v>0.66988888888888942</c:v>
                </c:pt>
                <c:pt idx="1">
                  <c:v>0.23133333333333378</c:v>
                </c:pt>
                <c:pt idx="2">
                  <c:v>0.35266666666666657</c:v>
                </c:pt>
                <c:pt idx="3">
                  <c:v>0.29311111111111116</c:v>
                </c:pt>
                <c:pt idx="4">
                  <c:v>0.24066666666666681</c:v>
                </c:pt>
                <c:pt idx="5">
                  <c:v>0.36222222222222267</c:v>
                </c:pt>
                <c:pt idx="6">
                  <c:v>0.90755555555555567</c:v>
                </c:pt>
                <c:pt idx="7">
                  <c:v>0.84155555555555583</c:v>
                </c:pt>
                <c:pt idx="8">
                  <c:v>0.78422222222222171</c:v>
                </c:pt>
                <c:pt idx="9">
                  <c:v>0.76600000000000046</c:v>
                </c:pt>
              </c:numCache>
            </c:numRef>
          </c:val>
        </c:ser>
        <c:axId val="52126080"/>
        <c:axId val="52128384"/>
      </c:barChart>
      <c:lineChart>
        <c:grouping val="standard"/>
        <c:ser>
          <c:idx val="3"/>
          <c:order val="1"/>
          <c:tx>
            <c:strRef>
              <c:f>'свод по выборке'!$A$3</c:f>
              <c:strCache>
                <c:ptCount val="1"/>
                <c:pt idx="0">
                  <c:v>верх граница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cat>
            <c:strRef>
              <c:f>'свод по выборке'!$B$2:$K$2</c:f>
              <c:strCache>
                <c:ptCount val="10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  <c:pt idx="6">
                  <c:v>ПР</c:v>
                </c:pt>
                <c:pt idx="7">
                  <c:v>ПО</c:v>
                </c:pt>
                <c:pt idx="8">
                  <c:v>СА</c:v>
                </c:pt>
                <c:pt idx="9">
                  <c:v>СП</c:v>
                </c:pt>
              </c:strCache>
            </c:strRef>
          </c:cat>
          <c:val>
            <c:numRef>
              <c:f>'свод по выборке'!$B$3:$K$3</c:f>
              <c:numCache>
                <c:formatCode>0.00%</c:formatCode>
                <c:ptCount val="10"/>
                <c:pt idx="0">
                  <c:v>0.61274984305091085</c:v>
                </c:pt>
                <c:pt idx="1">
                  <c:v>0.49514250523609238</c:v>
                </c:pt>
                <c:pt idx="2">
                  <c:v>0.71023499284955161</c:v>
                </c:pt>
                <c:pt idx="3">
                  <c:v>0.69542911642326788</c:v>
                </c:pt>
                <c:pt idx="4">
                  <c:v>0.55367067534719816</c:v>
                </c:pt>
                <c:pt idx="5">
                  <c:v>0.70116525825723341</c:v>
                </c:pt>
                <c:pt idx="6">
                  <c:v>0.81811539282169754</c:v>
                </c:pt>
                <c:pt idx="7">
                  <c:v>0.69978602752240759</c:v>
                </c:pt>
                <c:pt idx="8">
                  <c:v>0.75175927919068186</c:v>
                </c:pt>
                <c:pt idx="9">
                  <c:v>0.71393882392408403</c:v>
                </c:pt>
              </c:numCache>
            </c:numRef>
          </c:val>
        </c:ser>
        <c:ser>
          <c:idx val="4"/>
          <c:order val="2"/>
          <c:tx>
            <c:strRef>
              <c:f>'свод по выборке'!$A$4</c:f>
              <c:strCache>
                <c:ptCount val="1"/>
                <c:pt idx="0">
                  <c:v>ниж граница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cat>
            <c:strRef>
              <c:f>'свод по выборке'!$B$2:$K$2</c:f>
              <c:strCache>
                <c:ptCount val="10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  <c:pt idx="6">
                  <c:v>ПР</c:v>
                </c:pt>
                <c:pt idx="7">
                  <c:v>ПО</c:v>
                </c:pt>
                <c:pt idx="8">
                  <c:v>СА</c:v>
                </c:pt>
                <c:pt idx="9">
                  <c:v>СП</c:v>
                </c:pt>
              </c:strCache>
            </c:strRef>
          </c:cat>
          <c:val>
            <c:numRef>
              <c:f>'свод по выборке'!$B$4:$K$4</c:f>
              <c:numCache>
                <c:formatCode>0.00%</c:formatCode>
                <c:ptCount val="10"/>
                <c:pt idx="0">
                  <c:v>0.45115993138517935</c:v>
                </c:pt>
                <c:pt idx="1">
                  <c:v>0.32292803142659332</c:v>
                </c:pt>
                <c:pt idx="2">
                  <c:v>0.50017246879254651</c:v>
                </c:pt>
                <c:pt idx="3">
                  <c:v>0.40222469906975084</c:v>
                </c:pt>
                <c:pt idx="4">
                  <c:v>0.34534940989964208</c:v>
                </c:pt>
                <c:pt idx="5">
                  <c:v>0.44209840608725492</c:v>
                </c:pt>
                <c:pt idx="6">
                  <c:v>0.62499237660186235</c:v>
                </c:pt>
                <c:pt idx="7">
                  <c:v>0.51199342109914669</c:v>
                </c:pt>
                <c:pt idx="8">
                  <c:v>0.60413044512009495</c:v>
                </c:pt>
                <c:pt idx="9">
                  <c:v>0.5705223289581226</c:v>
                </c:pt>
              </c:numCache>
            </c:numRef>
          </c:val>
        </c:ser>
        <c:marker val="1"/>
        <c:axId val="52126080"/>
        <c:axId val="52128384"/>
      </c:lineChart>
      <c:catAx>
        <c:axId val="52126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28384"/>
        <c:crosses val="autoZero"/>
        <c:auto val="1"/>
        <c:lblAlgn val="ctr"/>
        <c:lblOffset val="100"/>
      </c:catAx>
      <c:valAx>
        <c:axId val="52128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</c:spPr>
        </c:majorGridlines>
        <c:numFmt formatCode="0.00%" sourceLinked="1"/>
        <c:majorTickMark val="none"/>
        <c:tickLblPos val="nextTo"/>
        <c:spPr>
          <a:noFill/>
          <a:ln>
            <a:noFill/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26080"/>
        <c:crosses val="autoZero"/>
        <c:crossBetween val="between"/>
      </c:valAx>
    </c:plotArea>
    <c:legend>
      <c:legendPos val="b"/>
      <c:layout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3 "А"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50</c:v>
                </c:pt>
                <c:pt idx="1">
                  <c:v>5</c:v>
                </c:pt>
                <c:pt idx="2">
                  <c:v>40</c:v>
                </c:pt>
                <c:pt idx="3">
                  <c:v>15</c:v>
                </c:pt>
                <c:pt idx="4">
                  <c:v>50</c:v>
                </c:pt>
                <c:pt idx="5">
                  <c:v>15</c:v>
                </c:pt>
                <c:pt idx="6">
                  <c:v>35</c:v>
                </c:pt>
                <c:pt idx="7">
                  <c:v>40</c:v>
                </c:pt>
                <c:pt idx="8">
                  <c:v>25</c:v>
                </c:pt>
                <c:pt idx="9">
                  <c:v>5</c:v>
                </c:pt>
                <c:pt idx="10">
                  <c:v>5</c:v>
                </c:pt>
                <c:pt idx="11">
                  <c:v>10</c:v>
                </c:pt>
                <c:pt idx="12">
                  <c:v>5</c:v>
                </c:pt>
                <c:pt idx="13">
                  <c:v>45</c:v>
                </c:pt>
                <c:pt idx="14">
                  <c:v>25</c:v>
                </c:pt>
                <c:pt idx="15">
                  <c:v>5</c:v>
                </c:pt>
                <c:pt idx="16">
                  <c:v>25</c:v>
                </c:pt>
                <c:pt idx="17">
                  <c:v>20</c:v>
                </c:pt>
                <c:pt idx="18">
                  <c:v>55</c:v>
                </c:pt>
                <c:pt idx="19">
                  <c:v>35</c:v>
                </c:pt>
                <c:pt idx="20">
                  <c:v>30</c:v>
                </c:pt>
                <c:pt idx="21">
                  <c:v>35</c:v>
                </c:pt>
                <c:pt idx="22">
                  <c:v>55</c:v>
                </c:pt>
                <c:pt idx="23">
                  <c:v>20</c:v>
                </c:pt>
                <c:pt idx="24">
                  <c:v>50</c:v>
                </c:pt>
                <c:pt idx="2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3"Б"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10</c:v>
                </c:pt>
                <c:pt idx="1">
                  <c:v>3</c:v>
                </c:pt>
                <c:pt idx="2">
                  <c:v>17</c:v>
                </c:pt>
                <c:pt idx="3">
                  <c:v>15</c:v>
                </c:pt>
                <c:pt idx="4">
                  <c:v>17</c:v>
                </c:pt>
                <c:pt idx="5">
                  <c:v>7</c:v>
                </c:pt>
                <c:pt idx="6">
                  <c:v>12</c:v>
                </c:pt>
                <c:pt idx="7">
                  <c:v>16</c:v>
                </c:pt>
                <c:pt idx="8">
                  <c:v>11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17</c:v>
                </c:pt>
                <c:pt idx="14">
                  <c:v>12</c:v>
                </c:pt>
                <c:pt idx="15">
                  <c:v>12</c:v>
                </c:pt>
                <c:pt idx="16">
                  <c:v>22</c:v>
                </c:pt>
                <c:pt idx="17">
                  <c:v>10</c:v>
                </c:pt>
                <c:pt idx="18">
                  <c:v>9</c:v>
                </c:pt>
                <c:pt idx="19">
                  <c:v>15</c:v>
                </c:pt>
                <c:pt idx="20">
                  <c:v>14</c:v>
                </c:pt>
                <c:pt idx="21">
                  <c:v>23</c:v>
                </c:pt>
                <c:pt idx="22">
                  <c:v>24</c:v>
                </c:pt>
                <c:pt idx="23">
                  <c:v>11</c:v>
                </c:pt>
                <c:pt idx="24">
                  <c:v>18</c:v>
                </c:pt>
                <c:pt idx="25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3"В"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Лист1!$D$2:$D$27</c:f>
              <c:numCache>
                <c:formatCode>General</c:formatCode>
                <c:ptCount val="26"/>
                <c:pt idx="0">
                  <c:v>11</c:v>
                </c:pt>
                <c:pt idx="1">
                  <c:v>7</c:v>
                </c:pt>
                <c:pt idx="2">
                  <c:v>12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11</c:v>
                </c:pt>
                <c:pt idx="9">
                  <c:v>4</c:v>
                </c:pt>
                <c:pt idx="10">
                  <c:v>8</c:v>
                </c:pt>
                <c:pt idx="11">
                  <c:v>5</c:v>
                </c:pt>
                <c:pt idx="12">
                  <c:v>0</c:v>
                </c:pt>
                <c:pt idx="13">
                  <c:v>10</c:v>
                </c:pt>
                <c:pt idx="14">
                  <c:v>4</c:v>
                </c:pt>
                <c:pt idx="15">
                  <c:v>2</c:v>
                </c:pt>
                <c:pt idx="16">
                  <c:v>5</c:v>
                </c:pt>
                <c:pt idx="17">
                  <c:v>4</c:v>
                </c:pt>
                <c:pt idx="18">
                  <c:v>10</c:v>
                </c:pt>
                <c:pt idx="19">
                  <c:v>2</c:v>
                </c:pt>
                <c:pt idx="20">
                  <c:v>5</c:v>
                </c:pt>
                <c:pt idx="21">
                  <c:v>10</c:v>
                </c:pt>
                <c:pt idx="22">
                  <c:v>7</c:v>
                </c:pt>
                <c:pt idx="23">
                  <c:v>2</c:v>
                </c:pt>
                <c:pt idx="24">
                  <c:v>9</c:v>
                </c:pt>
                <c:pt idx="25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3"Г"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Лист1!$E$2:$E$27</c:f>
              <c:numCache>
                <c:formatCode>General</c:formatCode>
                <c:ptCount val="26"/>
                <c:pt idx="0">
                  <c:v>6</c:v>
                </c:pt>
                <c:pt idx="1">
                  <c:v>5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4</c:v>
                </c:pt>
                <c:pt idx="6">
                  <c:v>5</c:v>
                </c:pt>
                <c:pt idx="7">
                  <c:v>11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13</c:v>
                </c:pt>
                <c:pt idx="14">
                  <c:v>8</c:v>
                </c:pt>
                <c:pt idx="15">
                  <c:v>2</c:v>
                </c:pt>
                <c:pt idx="16">
                  <c:v>12</c:v>
                </c:pt>
                <c:pt idx="17">
                  <c:v>6</c:v>
                </c:pt>
                <c:pt idx="18">
                  <c:v>5</c:v>
                </c:pt>
                <c:pt idx="19">
                  <c:v>8</c:v>
                </c:pt>
                <c:pt idx="20">
                  <c:v>9</c:v>
                </c:pt>
                <c:pt idx="21">
                  <c:v>11</c:v>
                </c:pt>
                <c:pt idx="22">
                  <c:v>11</c:v>
                </c:pt>
                <c:pt idx="23">
                  <c:v>8</c:v>
                </c:pt>
                <c:pt idx="24">
                  <c:v>15</c:v>
                </c:pt>
                <c:pt idx="25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3"Д"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Лист1!$F$2:$F$27</c:f>
              <c:numCache>
                <c:formatCode>General</c:formatCode>
                <c:ptCount val="26"/>
                <c:pt idx="0">
                  <c:v>13</c:v>
                </c:pt>
                <c:pt idx="1">
                  <c:v>4</c:v>
                </c:pt>
                <c:pt idx="2">
                  <c:v>11</c:v>
                </c:pt>
                <c:pt idx="3">
                  <c:v>7</c:v>
                </c:pt>
                <c:pt idx="4">
                  <c:v>14</c:v>
                </c:pt>
                <c:pt idx="5">
                  <c:v>1</c:v>
                </c:pt>
                <c:pt idx="6">
                  <c:v>9</c:v>
                </c:pt>
                <c:pt idx="7">
                  <c:v>15</c:v>
                </c:pt>
                <c:pt idx="8">
                  <c:v>8</c:v>
                </c:pt>
                <c:pt idx="9">
                  <c:v>1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16</c:v>
                </c:pt>
                <c:pt idx="14">
                  <c:v>8</c:v>
                </c:pt>
                <c:pt idx="15">
                  <c:v>3</c:v>
                </c:pt>
                <c:pt idx="16">
                  <c:v>9</c:v>
                </c:pt>
                <c:pt idx="17">
                  <c:v>6</c:v>
                </c:pt>
                <c:pt idx="18">
                  <c:v>13</c:v>
                </c:pt>
                <c:pt idx="19">
                  <c:v>5</c:v>
                </c:pt>
                <c:pt idx="20">
                  <c:v>7</c:v>
                </c:pt>
                <c:pt idx="21">
                  <c:v>12</c:v>
                </c:pt>
                <c:pt idx="22">
                  <c:v>13</c:v>
                </c:pt>
                <c:pt idx="23">
                  <c:v>9</c:v>
                </c:pt>
                <c:pt idx="24">
                  <c:v>18</c:v>
                </c:pt>
                <c:pt idx="25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3"Е"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Лист1!$G$2:$G$27</c:f>
              <c:numCache>
                <c:formatCode>General</c:formatCode>
                <c:ptCount val="26"/>
                <c:pt idx="0">
                  <c:v>55</c:v>
                </c:pt>
                <c:pt idx="1">
                  <c:v>30</c:v>
                </c:pt>
                <c:pt idx="2">
                  <c:v>35</c:v>
                </c:pt>
                <c:pt idx="3">
                  <c:v>35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35</c:v>
                </c:pt>
                <c:pt idx="8">
                  <c:v>45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  <c:pt idx="12">
                  <c:v>15</c:v>
                </c:pt>
                <c:pt idx="13">
                  <c:v>50</c:v>
                </c:pt>
                <c:pt idx="14">
                  <c:v>30</c:v>
                </c:pt>
                <c:pt idx="15">
                  <c:v>20</c:v>
                </c:pt>
                <c:pt idx="16">
                  <c:v>30</c:v>
                </c:pt>
                <c:pt idx="17">
                  <c:v>35</c:v>
                </c:pt>
                <c:pt idx="18">
                  <c:v>40</c:v>
                </c:pt>
                <c:pt idx="19">
                  <c:v>30</c:v>
                </c:pt>
                <c:pt idx="20">
                  <c:v>40</c:v>
                </c:pt>
                <c:pt idx="21">
                  <c:v>40</c:v>
                </c:pt>
                <c:pt idx="22">
                  <c:v>30</c:v>
                </c:pt>
                <c:pt idx="23">
                  <c:v>40</c:v>
                </c:pt>
                <c:pt idx="24">
                  <c:v>55</c:v>
                </c:pt>
                <c:pt idx="25">
                  <c:v>10</c:v>
                </c:pt>
              </c:numCache>
            </c:numRef>
          </c:val>
        </c:ser>
        <c:axId val="83637376"/>
        <c:axId val="83638912"/>
      </c:barChart>
      <c:catAx>
        <c:axId val="83637376"/>
        <c:scaling>
          <c:orientation val="minMax"/>
        </c:scaling>
        <c:axPos val="b"/>
        <c:tickLblPos val="nextTo"/>
        <c:crossAx val="83638912"/>
        <c:crosses val="autoZero"/>
        <c:auto val="1"/>
        <c:lblAlgn val="ctr"/>
        <c:lblOffset val="100"/>
      </c:catAx>
      <c:valAx>
        <c:axId val="83638912"/>
        <c:scaling>
          <c:orientation val="minMax"/>
        </c:scaling>
        <c:axPos val="l"/>
        <c:majorGridlines/>
        <c:numFmt formatCode="General" sourceLinked="1"/>
        <c:tickLblPos val="nextTo"/>
        <c:crossAx val="83637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4 "А"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38</c:v>
                </c:pt>
                <c:pt idx="1">
                  <c:v>33</c:v>
                </c:pt>
                <c:pt idx="2">
                  <c:v>71</c:v>
                </c:pt>
                <c:pt idx="3">
                  <c:v>29</c:v>
                </c:pt>
                <c:pt idx="4">
                  <c:v>52</c:v>
                </c:pt>
                <c:pt idx="5">
                  <c:v>0</c:v>
                </c:pt>
                <c:pt idx="6">
                  <c:v>9</c:v>
                </c:pt>
                <c:pt idx="7">
                  <c:v>57</c:v>
                </c:pt>
                <c:pt idx="8">
                  <c:v>14</c:v>
                </c:pt>
                <c:pt idx="9">
                  <c:v>0</c:v>
                </c:pt>
                <c:pt idx="10">
                  <c:v>0</c:v>
                </c:pt>
                <c:pt idx="11">
                  <c:v>9</c:v>
                </c:pt>
                <c:pt idx="12">
                  <c:v>9</c:v>
                </c:pt>
                <c:pt idx="13">
                  <c:v>33</c:v>
                </c:pt>
                <c:pt idx="14">
                  <c:v>14</c:v>
                </c:pt>
                <c:pt idx="15">
                  <c:v>14</c:v>
                </c:pt>
                <c:pt idx="16">
                  <c:v>48</c:v>
                </c:pt>
                <c:pt idx="17">
                  <c:v>14</c:v>
                </c:pt>
                <c:pt idx="18">
                  <c:v>29</c:v>
                </c:pt>
                <c:pt idx="19">
                  <c:v>29</c:v>
                </c:pt>
                <c:pt idx="20">
                  <c:v>14</c:v>
                </c:pt>
                <c:pt idx="21">
                  <c:v>81</c:v>
                </c:pt>
                <c:pt idx="22">
                  <c:v>57</c:v>
                </c:pt>
                <c:pt idx="23">
                  <c:v>5</c:v>
                </c:pt>
                <c:pt idx="24">
                  <c:v>48</c:v>
                </c:pt>
                <c:pt idx="2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4"Б"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50</c:v>
                </c:pt>
                <c:pt idx="1">
                  <c:v>46</c:v>
                </c:pt>
                <c:pt idx="2">
                  <c:v>77</c:v>
                </c:pt>
                <c:pt idx="3">
                  <c:v>35</c:v>
                </c:pt>
                <c:pt idx="4">
                  <c:v>88</c:v>
                </c:pt>
                <c:pt idx="5">
                  <c:v>58</c:v>
                </c:pt>
                <c:pt idx="6">
                  <c:v>46</c:v>
                </c:pt>
                <c:pt idx="7">
                  <c:v>65</c:v>
                </c:pt>
                <c:pt idx="8">
                  <c:v>65</c:v>
                </c:pt>
                <c:pt idx="9">
                  <c:v>12</c:v>
                </c:pt>
                <c:pt idx="10">
                  <c:v>19</c:v>
                </c:pt>
                <c:pt idx="11">
                  <c:v>31</c:v>
                </c:pt>
                <c:pt idx="12">
                  <c:v>11</c:v>
                </c:pt>
                <c:pt idx="13">
                  <c:v>81</c:v>
                </c:pt>
                <c:pt idx="14">
                  <c:v>46</c:v>
                </c:pt>
                <c:pt idx="15">
                  <c:v>35</c:v>
                </c:pt>
                <c:pt idx="16">
                  <c:v>65</c:v>
                </c:pt>
                <c:pt idx="17">
                  <c:v>27</c:v>
                </c:pt>
                <c:pt idx="18">
                  <c:v>81</c:v>
                </c:pt>
                <c:pt idx="19">
                  <c:v>61</c:v>
                </c:pt>
                <c:pt idx="20">
                  <c:v>46</c:v>
                </c:pt>
                <c:pt idx="21">
                  <c:v>46</c:v>
                </c:pt>
                <c:pt idx="22">
                  <c:v>81</c:v>
                </c:pt>
                <c:pt idx="23">
                  <c:v>54</c:v>
                </c:pt>
                <c:pt idx="24">
                  <c:v>73</c:v>
                </c:pt>
                <c:pt idx="25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4"В"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Лист1!$D$2:$D$27</c:f>
              <c:numCache>
                <c:formatCode>General</c:formatCode>
                <c:ptCount val="26"/>
                <c:pt idx="0">
                  <c:v>6</c:v>
                </c:pt>
                <c:pt idx="1">
                  <c:v>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7</c:v>
                </c:pt>
                <c:pt idx="8">
                  <c:v>6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11</c:v>
                </c:pt>
                <c:pt idx="14">
                  <c:v>4</c:v>
                </c:pt>
                <c:pt idx="15">
                  <c:v>2</c:v>
                </c:pt>
                <c:pt idx="16">
                  <c:v>16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10</c:v>
                </c:pt>
                <c:pt idx="22">
                  <c:v>9</c:v>
                </c:pt>
                <c:pt idx="23">
                  <c:v>0</c:v>
                </c:pt>
                <c:pt idx="24">
                  <c:v>7</c:v>
                </c:pt>
                <c:pt idx="25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4"Г"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Лист1!$E$2:$E$27</c:f>
              <c:numCache>
                <c:formatCode>General</c:formatCode>
                <c:ptCount val="26"/>
                <c:pt idx="0">
                  <c:v>18</c:v>
                </c:pt>
                <c:pt idx="1">
                  <c:v>2</c:v>
                </c:pt>
                <c:pt idx="2">
                  <c:v>19</c:v>
                </c:pt>
                <c:pt idx="3">
                  <c:v>11</c:v>
                </c:pt>
                <c:pt idx="4">
                  <c:v>17</c:v>
                </c:pt>
                <c:pt idx="5">
                  <c:v>7</c:v>
                </c:pt>
                <c:pt idx="6">
                  <c:v>11</c:v>
                </c:pt>
                <c:pt idx="7">
                  <c:v>10</c:v>
                </c:pt>
                <c:pt idx="8">
                  <c:v>12</c:v>
                </c:pt>
                <c:pt idx="9">
                  <c:v>1</c:v>
                </c:pt>
                <c:pt idx="10">
                  <c:v>9</c:v>
                </c:pt>
                <c:pt idx="11">
                  <c:v>5</c:v>
                </c:pt>
                <c:pt idx="12">
                  <c:v>2</c:v>
                </c:pt>
                <c:pt idx="13">
                  <c:v>17</c:v>
                </c:pt>
                <c:pt idx="14">
                  <c:v>6</c:v>
                </c:pt>
                <c:pt idx="15">
                  <c:v>7</c:v>
                </c:pt>
                <c:pt idx="16">
                  <c:v>22</c:v>
                </c:pt>
                <c:pt idx="17">
                  <c:v>10</c:v>
                </c:pt>
                <c:pt idx="18">
                  <c:v>11</c:v>
                </c:pt>
                <c:pt idx="19">
                  <c:v>17</c:v>
                </c:pt>
                <c:pt idx="20">
                  <c:v>20</c:v>
                </c:pt>
                <c:pt idx="21">
                  <c:v>16</c:v>
                </c:pt>
                <c:pt idx="22">
                  <c:v>20</c:v>
                </c:pt>
                <c:pt idx="23">
                  <c:v>7</c:v>
                </c:pt>
                <c:pt idx="24">
                  <c:v>18</c:v>
                </c:pt>
                <c:pt idx="25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4"Д"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Лист1!$F$2:$F$27</c:f>
              <c:numCache>
                <c:formatCode>General</c:formatCode>
                <c:ptCount val="26"/>
                <c:pt idx="0">
                  <c:v>4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7</c:v>
                </c:pt>
                <c:pt idx="19">
                  <c:v>5</c:v>
                </c:pt>
                <c:pt idx="20">
                  <c:v>1</c:v>
                </c:pt>
                <c:pt idx="21">
                  <c:v>8</c:v>
                </c:pt>
                <c:pt idx="22">
                  <c:v>6</c:v>
                </c:pt>
                <c:pt idx="23">
                  <c:v>2</c:v>
                </c:pt>
                <c:pt idx="24">
                  <c:v>9</c:v>
                </c:pt>
                <c:pt idx="25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4"Е"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Лист1!$G$2:$G$27</c:f>
              <c:numCache>
                <c:formatCode>General</c:formatCode>
                <c:ptCount val="26"/>
                <c:pt idx="0">
                  <c:v>11</c:v>
                </c:pt>
                <c:pt idx="1">
                  <c:v>7</c:v>
                </c:pt>
                <c:pt idx="2">
                  <c:v>12</c:v>
                </c:pt>
                <c:pt idx="3">
                  <c:v>7</c:v>
                </c:pt>
                <c:pt idx="4">
                  <c:v>10</c:v>
                </c:pt>
                <c:pt idx="5">
                  <c:v>2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1</c:v>
                </c:pt>
                <c:pt idx="10">
                  <c:v>7</c:v>
                </c:pt>
                <c:pt idx="11">
                  <c:v>4</c:v>
                </c:pt>
                <c:pt idx="12">
                  <c:v>2</c:v>
                </c:pt>
                <c:pt idx="13">
                  <c:v>7</c:v>
                </c:pt>
                <c:pt idx="14">
                  <c:v>6</c:v>
                </c:pt>
                <c:pt idx="15">
                  <c:v>3</c:v>
                </c:pt>
                <c:pt idx="16">
                  <c:v>11</c:v>
                </c:pt>
                <c:pt idx="17">
                  <c:v>6</c:v>
                </c:pt>
                <c:pt idx="18">
                  <c:v>14</c:v>
                </c:pt>
                <c:pt idx="19">
                  <c:v>4</c:v>
                </c:pt>
                <c:pt idx="20">
                  <c:v>12</c:v>
                </c:pt>
                <c:pt idx="21">
                  <c:v>10</c:v>
                </c:pt>
                <c:pt idx="22">
                  <c:v>12</c:v>
                </c:pt>
                <c:pt idx="23">
                  <c:v>2</c:v>
                </c:pt>
                <c:pt idx="24">
                  <c:v>9</c:v>
                </c:pt>
                <c:pt idx="25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4 "Ж"</c:v>
                </c:pt>
              </c:strCache>
            </c:strRef>
          </c:tx>
          <c:cat>
            <c:strRef>
              <c:f>Лист1!$A$2:$A$27</c:f>
              <c:strCache>
                <c:ptCount val="26"/>
                <c:pt idx="0">
                  <c:v>Остаюсь сам по себе, один</c:v>
                </c:pt>
                <c:pt idx="1">
                  <c:v>Кусаю ногти или ломаю суставы пальцев</c:v>
                </c:pt>
                <c:pt idx="2">
                  <c:v>Обнимаю или прижимаю к себе кого-то близкого, любимую вещь или глажу животное </c:v>
                </c:pt>
                <c:pt idx="3">
                  <c:v>Плачу и грущу</c:v>
                </c:pt>
                <c:pt idx="4">
                  <c:v>Мечтаю, представляю себе что-нибудь</c:v>
                </c:pt>
                <c:pt idx="5">
                  <c:v>Делаю что-то подобное</c:v>
                </c:pt>
                <c:pt idx="6">
                  <c:v>Гуляю вокруг дома или по улице</c:v>
                </c:pt>
                <c:pt idx="7">
                  <c:v>Рисую, пишу или читаю что-нибудь</c:v>
                </c:pt>
                <c:pt idx="8">
                  <c:v>Ем или пью</c:v>
                </c:pt>
                <c:pt idx="9">
                  <c:v>Борюсь или дерусь с кем-нибудь</c:v>
                </c:pt>
                <c:pt idx="10">
                  <c:v>Схожу с ума</c:v>
                </c:pt>
                <c:pt idx="11">
                  <c:v>Бью, ломаю или швыряю вещи</c:v>
                </c:pt>
                <c:pt idx="12">
                  <c:v>Дразню кого-нибудь</c:v>
                </c:pt>
                <c:pt idx="13">
                  <c:v>Играю во что-нибудь</c:v>
                </c:pt>
                <c:pt idx="14">
                  <c:v>Бегаю или хожу пешком</c:v>
                </c:pt>
                <c:pt idx="15">
                  <c:v>Молюсь</c:v>
                </c:pt>
                <c:pt idx="16">
                  <c:v>Прошу прощения или говорю правду</c:v>
                </c:pt>
                <c:pt idx="17">
                  <c:v>Сплю</c:v>
                </c:pt>
                <c:pt idx="18">
                  <c:v>Говорю сам с собой</c:v>
                </c:pt>
                <c:pt idx="19">
                  <c:v>Говорю с кем-нибудь</c:v>
                </c:pt>
                <c:pt idx="20">
                  <c:v>Думаю об этом</c:v>
                </c:pt>
                <c:pt idx="21">
                  <c:v>Стараюсь забыть</c:v>
                </c:pt>
                <c:pt idx="22">
                  <c:v>Стараюсь расслабиться, оставаться спокойным</c:v>
                </c:pt>
                <c:pt idx="23">
                  <c:v>Гуляю, бегаю, катаюсь на велосипеде</c:v>
                </c:pt>
                <c:pt idx="24">
                  <c:v>Смотрю телевизор, слушаю музыку</c:v>
                </c:pt>
                <c:pt idx="25">
                  <c:v>Воплю и кричу</c:v>
                </c:pt>
              </c:strCache>
            </c:strRef>
          </c:cat>
          <c:val>
            <c:numRef>
              <c:f>Лист1!$H$2:$H$27</c:f>
              <c:numCache>
                <c:formatCode>General</c:formatCode>
                <c:ptCount val="26"/>
                <c:pt idx="0">
                  <c:v>5</c:v>
                </c:pt>
                <c:pt idx="1">
                  <c:v>3</c:v>
                </c:pt>
                <c:pt idx="2">
                  <c:v>9</c:v>
                </c:pt>
                <c:pt idx="3">
                  <c:v>4</c:v>
                </c:pt>
                <c:pt idx="4">
                  <c:v>9</c:v>
                </c:pt>
                <c:pt idx="5">
                  <c:v>2</c:v>
                </c:pt>
                <c:pt idx="6">
                  <c:v>7</c:v>
                </c:pt>
                <c:pt idx="7">
                  <c:v>10</c:v>
                </c:pt>
                <c:pt idx="8">
                  <c:v>5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12</c:v>
                </c:pt>
                <c:pt idx="14">
                  <c:v>4</c:v>
                </c:pt>
                <c:pt idx="15">
                  <c:v>2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4</c:v>
                </c:pt>
                <c:pt idx="21">
                  <c:v>10</c:v>
                </c:pt>
                <c:pt idx="22">
                  <c:v>11</c:v>
                </c:pt>
                <c:pt idx="23">
                  <c:v>6</c:v>
                </c:pt>
                <c:pt idx="24">
                  <c:v>13</c:v>
                </c:pt>
                <c:pt idx="25">
                  <c:v>0</c:v>
                </c:pt>
              </c:numCache>
            </c:numRef>
          </c:val>
        </c:ser>
        <c:axId val="93576192"/>
        <c:axId val="100877056"/>
      </c:barChart>
      <c:catAx>
        <c:axId val="93576192"/>
        <c:scaling>
          <c:orientation val="minMax"/>
        </c:scaling>
        <c:axPos val="b"/>
        <c:tickLblPos val="nextTo"/>
        <c:crossAx val="100877056"/>
        <c:crosses val="autoZero"/>
        <c:auto val="1"/>
        <c:lblAlgn val="ctr"/>
        <c:lblOffset val="100"/>
      </c:catAx>
      <c:valAx>
        <c:axId val="100877056"/>
        <c:scaling>
          <c:orientation val="minMax"/>
        </c:scaling>
        <c:axPos val="l"/>
        <c:majorGridlines/>
        <c:numFmt formatCode="General" sourceLinked="1"/>
        <c:tickLblPos val="nextTo"/>
        <c:crossAx val="93576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высокий уровень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 (с тенденцией к высокому)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уровень (с тенденцией книзкому)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5 "Д"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hape val="box"/>
        <c:axId val="50851200"/>
        <c:axId val="51380608"/>
        <c:axId val="0"/>
      </c:bar3DChart>
      <c:catAx>
        <c:axId val="50851200"/>
        <c:scaling>
          <c:orientation val="minMax"/>
        </c:scaling>
        <c:axPos val="l"/>
        <c:tickLblPos val="nextTo"/>
        <c:crossAx val="51380608"/>
        <c:crosses val="autoZero"/>
        <c:auto val="1"/>
        <c:lblAlgn val="ctr"/>
        <c:lblOffset val="100"/>
      </c:catAx>
      <c:valAx>
        <c:axId val="51380608"/>
        <c:scaling>
          <c:orientation val="minMax"/>
        </c:scaling>
        <c:axPos val="b"/>
        <c:majorGridlines/>
        <c:numFmt formatCode="General" sourceLinked="1"/>
        <c:tickLblPos val="nextTo"/>
        <c:crossAx val="50851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высокий уровень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6 "А"</c:v>
                </c:pt>
                <c:pt idx="1">
                  <c:v>6 "Б"</c:v>
                </c:pt>
                <c:pt idx="2">
                  <c:v>6 "В"</c:v>
                </c:pt>
                <c:pt idx="3">
                  <c:v>6 "Г"</c:v>
                </c:pt>
                <c:pt idx="4">
                  <c:v>6 "Д"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6 "А"</c:v>
                </c:pt>
                <c:pt idx="1">
                  <c:v>6 "Б"</c:v>
                </c:pt>
                <c:pt idx="2">
                  <c:v>6 "В"</c:v>
                </c:pt>
                <c:pt idx="3">
                  <c:v>6 "Г"</c:v>
                </c:pt>
                <c:pt idx="4">
                  <c:v>6 "Д"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 (с тенденцией к высокому)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6 "А"</c:v>
                </c:pt>
                <c:pt idx="1">
                  <c:v>6 "Б"</c:v>
                </c:pt>
                <c:pt idx="2">
                  <c:v>6 "В"</c:v>
                </c:pt>
                <c:pt idx="3">
                  <c:v>6 "Г"</c:v>
                </c:pt>
                <c:pt idx="4">
                  <c:v>6 "Д"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уровень (с тенденцией книзкому)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6 "А"</c:v>
                </c:pt>
                <c:pt idx="1">
                  <c:v>6 "Б"</c:v>
                </c:pt>
                <c:pt idx="2">
                  <c:v>6 "В"</c:v>
                </c:pt>
                <c:pt idx="3">
                  <c:v>6 "Г"</c:v>
                </c:pt>
                <c:pt idx="4">
                  <c:v>6 "Д"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6 "А"</c:v>
                </c:pt>
                <c:pt idx="1">
                  <c:v>6 "Б"</c:v>
                </c:pt>
                <c:pt idx="2">
                  <c:v>6 "В"</c:v>
                </c:pt>
                <c:pt idx="3">
                  <c:v>6 "Г"</c:v>
                </c:pt>
                <c:pt idx="4">
                  <c:v>6 "Д"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</c:ser>
        <c:shape val="box"/>
        <c:axId val="67314432"/>
        <c:axId val="67315968"/>
        <c:axId val="0"/>
      </c:bar3DChart>
      <c:catAx>
        <c:axId val="67314432"/>
        <c:scaling>
          <c:orientation val="minMax"/>
        </c:scaling>
        <c:axPos val="l"/>
        <c:tickLblPos val="nextTo"/>
        <c:crossAx val="67315968"/>
        <c:crosses val="autoZero"/>
        <c:auto val="1"/>
        <c:lblAlgn val="ctr"/>
        <c:lblOffset val="100"/>
      </c:catAx>
      <c:valAx>
        <c:axId val="67315968"/>
        <c:scaling>
          <c:orientation val="minMax"/>
        </c:scaling>
        <c:axPos val="b"/>
        <c:majorGridlines/>
        <c:numFmt formatCode="General" sourceLinked="1"/>
        <c:tickLblPos val="nextTo"/>
        <c:crossAx val="67314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копинг, ориентированный на решение задач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7 "А" класс</c:v>
                </c:pt>
                <c:pt idx="1">
                  <c:v>7 "Б" класс</c:v>
                </c:pt>
                <c:pt idx="2">
                  <c:v>7 "В" класс</c:v>
                </c:pt>
                <c:pt idx="3">
                  <c:v>7 "Г" класс</c:v>
                </c:pt>
                <c:pt idx="4">
                  <c:v>7  "Д"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54</c:v>
                </c:pt>
                <c:pt idx="2">
                  <c:v>53</c:v>
                </c:pt>
                <c:pt idx="3">
                  <c:v>55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копинг ориентированный на эмоции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7 "А" класс</c:v>
                </c:pt>
                <c:pt idx="1">
                  <c:v>7 "Б" класс</c:v>
                </c:pt>
                <c:pt idx="2">
                  <c:v>7 "В" класс</c:v>
                </c:pt>
                <c:pt idx="3">
                  <c:v>7 "Г" класс</c:v>
                </c:pt>
                <c:pt idx="4">
                  <c:v>7  "Д"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47</c:v>
                </c:pt>
                <c:pt idx="2">
                  <c:v>47</c:v>
                </c:pt>
                <c:pt idx="3">
                  <c:v>41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копинг, ориентированный на избегание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7 "А" класс</c:v>
                </c:pt>
                <c:pt idx="1">
                  <c:v>7 "Б" класс</c:v>
                </c:pt>
                <c:pt idx="2">
                  <c:v>7 "В" класс</c:v>
                </c:pt>
                <c:pt idx="3">
                  <c:v>7 "Г" класс</c:v>
                </c:pt>
                <c:pt idx="4">
                  <c:v>7  "Д" класс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54</c:v>
                </c:pt>
                <c:pt idx="1">
                  <c:v>52</c:v>
                </c:pt>
                <c:pt idx="2">
                  <c:v>53</c:v>
                </c:pt>
                <c:pt idx="3">
                  <c:v>43</c:v>
                </c:pt>
                <c:pt idx="4">
                  <c:v>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Субшкала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7 "А" класс</c:v>
                </c:pt>
                <c:pt idx="1">
                  <c:v>7 "Б" класс</c:v>
                </c:pt>
                <c:pt idx="2">
                  <c:v>7 "В" класс</c:v>
                </c:pt>
                <c:pt idx="3">
                  <c:v>7 "Г" класс</c:v>
                </c:pt>
                <c:pt idx="4">
                  <c:v>7  "Д" класс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24</c:v>
                </c:pt>
                <c:pt idx="1">
                  <c:v>21</c:v>
                </c:pt>
                <c:pt idx="2">
                  <c:v>26</c:v>
                </c:pt>
                <c:pt idx="3">
                  <c:v>22</c:v>
                </c:pt>
                <c:pt idx="4">
                  <c:v>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Субшкала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7 "А" класс</c:v>
                </c:pt>
                <c:pt idx="1">
                  <c:v>7 "Б" класс</c:v>
                </c:pt>
                <c:pt idx="2">
                  <c:v>7 "В" класс</c:v>
                </c:pt>
                <c:pt idx="3">
                  <c:v>7 "Г" класс</c:v>
                </c:pt>
                <c:pt idx="4">
                  <c:v>7  "Д" класс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15</c:v>
                </c:pt>
                <c:pt idx="3">
                  <c:v>19</c:v>
                </c:pt>
                <c:pt idx="4">
                  <c:v>19</c:v>
                </c:pt>
              </c:numCache>
            </c:numRef>
          </c:val>
        </c:ser>
        <c:shape val="box"/>
        <c:axId val="99514624"/>
        <c:axId val="98213888"/>
        <c:axId val="0"/>
      </c:bar3DChart>
      <c:catAx>
        <c:axId val="99514624"/>
        <c:scaling>
          <c:orientation val="minMax"/>
        </c:scaling>
        <c:axPos val="b"/>
        <c:tickLblPos val="nextTo"/>
        <c:crossAx val="98213888"/>
        <c:crosses val="autoZero"/>
        <c:auto val="1"/>
        <c:lblAlgn val="ctr"/>
        <c:lblOffset val="100"/>
      </c:catAx>
      <c:valAx>
        <c:axId val="98213888"/>
        <c:scaling>
          <c:orientation val="minMax"/>
        </c:scaling>
        <c:axPos val="l"/>
        <c:majorGridlines/>
        <c:numFmt formatCode="General" sourceLinked="1"/>
        <c:tickLblPos val="nextTo"/>
        <c:crossAx val="99514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801367592208868"/>
          <c:y val="2.4238907615453293E-2"/>
          <c:w val="0.50531965741124452"/>
          <c:h val="0.511035218604026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когнитивные копинг  - стратегии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прдуктивный способ преодоления</c:v>
                </c:pt>
                <c:pt idx="1">
                  <c:v>относительно- продуктивный способ преодаления</c:v>
                </c:pt>
                <c:pt idx="2">
                  <c:v>Непродуктивный способ преодаления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71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эмоциональные копинг - стратегии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прдуктивный способ преодоления</c:v>
                </c:pt>
                <c:pt idx="1">
                  <c:v>относительно- продуктивный способ преодаления</c:v>
                </c:pt>
                <c:pt idx="2">
                  <c:v>Непродуктивный способ преодаления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</c:v>
                </c:pt>
                <c:pt idx="1">
                  <c:v>21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поведенческие копинг стратегии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прдуктивный способ преодоления</c:v>
                </c:pt>
                <c:pt idx="1">
                  <c:v>относительно- продуктивный способ преодаления</c:v>
                </c:pt>
                <c:pt idx="2">
                  <c:v>Непродуктивный способ преодаления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80</c:v>
                </c:pt>
                <c:pt idx="2">
                  <c:v>26</c:v>
                </c:pt>
              </c:numCache>
            </c:numRef>
          </c:val>
        </c:ser>
        <c:shape val="box"/>
        <c:axId val="101050240"/>
        <c:axId val="101051776"/>
        <c:axId val="0"/>
      </c:bar3DChart>
      <c:catAx>
        <c:axId val="101050240"/>
        <c:scaling>
          <c:orientation val="minMax"/>
        </c:scaling>
        <c:axPos val="b"/>
        <c:tickLblPos val="nextTo"/>
        <c:crossAx val="101051776"/>
        <c:crosses val="autoZero"/>
        <c:auto val="1"/>
        <c:lblAlgn val="ctr"/>
        <c:lblOffset val="100"/>
      </c:catAx>
      <c:valAx>
        <c:axId val="101051776"/>
        <c:scaling>
          <c:orientation val="minMax"/>
        </c:scaling>
        <c:axPos val="l"/>
        <c:majorGridlines/>
        <c:numFmt formatCode="General" sourceLinked="1"/>
        <c:tickLblPos val="nextTo"/>
        <c:crossAx val="101050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классы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Физическая агрессия</c:v>
                </c:pt>
                <c:pt idx="1">
                  <c:v>Вербальная агрессия</c:v>
                </c:pt>
                <c:pt idx="2">
                  <c:v>Косвенная агрессия</c:v>
                </c:pt>
                <c:pt idx="3">
                  <c:v>Негативизм</c:v>
                </c:pt>
                <c:pt idx="4">
                  <c:v>Раздражение</c:v>
                </c:pt>
                <c:pt idx="5">
                  <c:v>Подозрительность</c:v>
                </c:pt>
                <c:pt idx="6">
                  <c:v>Обида</c:v>
                </c:pt>
                <c:pt idx="7">
                  <c:v>Чувство вины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классы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Физическая агрессия</c:v>
                </c:pt>
                <c:pt idx="1">
                  <c:v>Вербальная агрессия</c:v>
                </c:pt>
                <c:pt idx="2">
                  <c:v>Косвенная агрессия</c:v>
                </c:pt>
                <c:pt idx="3">
                  <c:v>Негативизм</c:v>
                </c:pt>
                <c:pt idx="4">
                  <c:v>Раздражение</c:v>
                </c:pt>
                <c:pt idx="5">
                  <c:v>Подозрительность</c:v>
                </c:pt>
                <c:pt idx="6">
                  <c:v>Обида</c:v>
                </c:pt>
                <c:pt idx="7">
                  <c:v>Чувство вины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Физическая агрессия</c:v>
                </c:pt>
                <c:pt idx="1">
                  <c:v>Вербальная агрессия</c:v>
                </c:pt>
                <c:pt idx="2">
                  <c:v>Косвенная агрессия</c:v>
                </c:pt>
                <c:pt idx="3">
                  <c:v>Негативизм</c:v>
                </c:pt>
                <c:pt idx="4">
                  <c:v>Раздражение</c:v>
                </c:pt>
                <c:pt idx="5">
                  <c:v>Подозрительность</c:v>
                </c:pt>
                <c:pt idx="6">
                  <c:v>Обида</c:v>
                </c:pt>
                <c:pt idx="7">
                  <c:v>Чувство вины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8</c:v>
                </c:pt>
              </c:numCache>
            </c:numRef>
          </c:val>
        </c:ser>
        <c:shape val="box"/>
        <c:axId val="33354496"/>
        <c:axId val="33356032"/>
        <c:axId val="0"/>
      </c:bar3DChart>
      <c:catAx>
        <c:axId val="33354496"/>
        <c:scaling>
          <c:orientation val="minMax"/>
        </c:scaling>
        <c:axPos val="b"/>
        <c:tickLblPos val="nextTo"/>
        <c:crossAx val="33356032"/>
        <c:crosses val="autoZero"/>
        <c:auto val="1"/>
        <c:lblAlgn val="ctr"/>
        <c:lblOffset val="100"/>
      </c:catAx>
      <c:valAx>
        <c:axId val="33356032"/>
        <c:scaling>
          <c:orientation val="minMax"/>
        </c:scaling>
        <c:axPos val="l"/>
        <c:majorGridlines/>
        <c:numFmt formatCode="General" sourceLinked="1"/>
        <c:tickLblPos val="nextTo"/>
        <c:crossAx val="333544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ysClr val="windowText" lastClr="000000"/>
                </a:solidFill>
              </a:rPr>
              <a:t>Организация и НОРМА</a:t>
            </a:r>
          </a:p>
        </c:rich>
      </c:tx>
      <c:layout/>
      <c:spPr>
        <a:noFill/>
        <a:ln>
          <a:noFill/>
          <a:prstDash val="solid"/>
        </a:ln>
      </c:spPr>
    </c:title>
    <c:plotArea>
      <c:layout>
        <c:manualLayout>
          <c:layoutTarget val="inner"/>
          <c:xMode val="edge"/>
          <c:yMode val="edge"/>
          <c:x val="0.14874588952243065"/>
          <c:y val="2.6183952207046512E-2"/>
          <c:w val="0.86685577951781134"/>
          <c:h val="0.74820685293126243"/>
        </c:manualLayout>
      </c:layout>
      <c:barChart>
        <c:barDir val="col"/>
        <c:grouping val="clustered"/>
        <c:ser>
          <c:idx val="2"/>
          <c:order val="0"/>
          <c:tx>
            <c:strRef>
              <c:f>'свод по выборке'!$A$5</c:f>
              <c:strCache>
                <c:ptCount val="1"/>
                <c:pt idx="0">
                  <c:v>Выборка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  <a:prstDash val="solid"/>
            </a:ln>
          </c:spPr>
          <c:cat>
            <c:strRef>
              <c:f>'свод по выборке'!$B$2:$K$2</c:f>
              <c:strCache>
                <c:ptCount val="10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  <c:pt idx="6">
                  <c:v>ПР</c:v>
                </c:pt>
                <c:pt idx="7">
                  <c:v>ПО</c:v>
                </c:pt>
                <c:pt idx="8">
                  <c:v>СА</c:v>
                </c:pt>
                <c:pt idx="9">
                  <c:v>СП</c:v>
                </c:pt>
              </c:strCache>
            </c:strRef>
          </c:cat>
          <c:val>
            <c:numRef>
              <c:f>'свод по выборке'!$B$5:$K$5</c:f>
              <c:numCache>
                <c:formatCode>0.00%</c:formatCode>
                <c:ptCount val="10"/>
                <c:pt idx="0">
                  <c:v>0.64396551724137974</c:v>
                </c:pt>
                <c:pt idx="1">
                  <c:v>0.33534482758620743</c:v>
                </c:pt>
                <c:pt idx="2">
                  <c:v>0.42227011494252881</c:v>
                </c:pt>
                <c:pt idx="3">
                  <c:v>0.29339080459770139</c:v>
                </c:pt>
                <c:pt idx="4">
                  <c:v>0.31867816091954082</c:v>
                </c:pt>
                <c:pt idx="5">
                  <c:v>0.5027298850574714</c:v>
                </c:pt>
                <c:pt idx="6">
                  <c:v>0.84683908045977085</c:v>
                </c:pt>
                <c:pt idx="7">
                  <c:v>0.76465517241379399</c:v>
                </c:pt>
                <c:pt idx="8">
                  <c:v>0.73706896551724155</c:v>
                </c:pt>
                <c:pt idx="9">
                  <c:v>0.72212643678160893</c:v>
                </c:pt>
              </c:numCache>
            </c:numRef>
          </c:val>
        </c:ser>
        <c:axId val="36888576"/>
        <c:axId val="36891264"/>
      </c:barChart>
      <c:lineChart>
        <c:grouping val="standard"/>
        <c:ser>
          <c:idx val="3"/>
          <c:order val="1"/>
          <c:tx>
            <c:strRef>
              <c:f>'свод по выборке'!$A$3</c:f>
              <c:strCache>
                <c:ptCount val="1"/>
                <c:pt idx="0">
                  <c:v>верх граница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cat>
            <c:strRef>
              <c:f>'свод по выборке'!$B$2:$K$2</c:f>
              <c:strCache>
                <c:ptCount val="10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  <c:pt idx="6">
                  <c:v>ПР</c:v>
                </c:pt>
                <c:pt idx="7">
                  <c:v>ПО</c:v>
                </c:pt>
                <c:pt idx="8">
                  <c:v>СА</c:v>
                </c:pt>
                <c:pt idx="9">
                  <c:v>СП</c:v>
                </c:pt>
              </c:strCache>
            </c:strRef>
          </c:cat>
          <c:val>
            <c:numRef>
              <c:f>'свод по выборке'!$B$3:$K$3</c:f>
              <c:numCache>
                <c:formatCode>0.00%</c:formatCode>
                <c:ptCount val="10"/>
                <c:pt idx="0">
                  <c:v>0.61274984305091085</c:v>
                </c:pt>
                <c:pt idx="1">
                  <c:v>0.49514250523609238</c:v>
                </c:pt>
                <c:pt idx="2">
                  <c:v>0.71023499284955161</c:v>
                </c:pt>
                <c:pt idx="3">
                  <c:v>0.69542911642326788</c:v>
                </c:pt>
                <c:pt idx="4">
                  <c:v>0.55367067534719816</c:v>
                </c:pt>
                <c:pt idx="5">
                  <c:v>0.70116525825723341</c:v>
                </c:pt>
                <c:pt idx="6">
                  <c:v>0.81811539282169754</c:v>
                </c:pt>
                <c:pt idx="7">
                  <c:v>0.69978602752240759</c:v>
                </c:pt>
                <c:pt idx="8">
                  <c:v>0.75175927919068186</c:v>
                </c:pt>
                <c:pt idx="9">
                  <c:v>0.71393882392408403</c:v>
                </c:pt>
              </c:numCache>
            </c:numRef>
          </c:val>
        </c:ser>
        <c:ser>
          <c:idx val="4"/>
          <c:order val="2"/>
          <c:tx>
            <c:strRef>
              <c:f>'свод по выборке'!$A$4</c:f>
              <c:strCache>
                <c:ptCount val="1"/>
                <c:pt idx="0">
                  <c:v>ниж граница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cat>
            <c:strRef>
              <c:f>'свод по выборке'!$B$2:$K$2</c:f>
              <c:strCache>
                <c:ptCount val="10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  <c:pt idx="6">
                  <c:v>ПР</c:v>
                </c:pt>
                <c:pt idx="7">
                  <c:v>ПО</c:v>
                </c:pt>
                <c:pt idx="8">
                  <c:v>СА</c:v>
                </c:pt>
                <c:pt idx="9">
                  <c:v>СП</c:v>
                </c:pt>
              </c:strCache>
            </c:strRef>
          </c:cat>
          <c:val>
            <c:numRef>
              <c:f>'свод по выборке'!$B$4:$K$4</c:f>
              <c:numCache>
                <c:formatCode>0.00%</c:formatCode>
                <c:ptCount val="10"/>
                <c:pt idx="0">
                  <c:v>0.45115993138517935</c:v>
                </c:pt>
                <c:pt idx="1">
                  <c:v>0.32292803142659332</c:v>
                </c:pt>
                <c:pt idx="2">
                  <c:v>0.50017246879254651</c:v>
                </c:pt>
                <c:pt idx="3">
                  <c:v>0.40222469906975084</c:v>
                </c:pt>
                <c:pt idx="4">
                  <c:v>0.34534940989964208</c:v>
                </c:pt>
                <c:pt idx="5">
                  <c:v>0.44209840608725492</c:v>
                </c:pt>
                <c:pt idx="6">
                  <c:v>0.62499237660186235</c:v>
                </c:pt>
                <c:pt idx="7">
                  <c:v>0.51199342109914669</c:v>
                </c:pt>
                <c:pt idx="8">
                  <c:v>0.60413044512009495</c:v>
                </c:pt>
                <c:pt idx="9">
                  <c:v>0.5705223289581226</c:v>
                </c:pt>
              </c:numCache>
            </c:numRef>
          </c:val>
        </c:ser>
        <c:marker val="1"/>
        <c:axId val="36888576"/>
        <c:axId val="36891264"/>
      </c:lineChart>
      <c:catAx>
        <c:axId val="3688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91264"/>
        <c:crosses val="autoZero"/>
        <c:auto val="1"/>
        <c:lblAlgn val="ctr"/>
        <c:lblOffset val="100"/>
      </c:catAx>
      <c:valAx>
        <c:axId val="36891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</c:spPr>
        </c:majorGridlines>
        <c:numFmt formatCode="0.00%" sourceLinked="1"/>
        <c:majorTickMark val="none"/>
        <c:tickLblPos val="nextTo"/>
        <c:spPr>
          <a:noFill/>
          <a:ln>
            <a:noFill/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88576"/>
        <c:crosses val="autoZero"/>
        <c:crossBetween val="between"/>
      </c:valAx>
    </c:plotArea>
    <c:legend>
      <c:legendPos val="b"/>
      <c:layout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AB3730-5E9B-48B9-9422-86DC1ABC77B2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0979A8-69F7-41D6-97A6-F052ACA0C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7DB4-6F71-44A1-8783-81F4A1AA63B6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9BDF-46A0-4D47-8DCD-718EE5C94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66E191-B4EB-412F-B1FC-CBAD5892FD24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C22032B-56CB-48FB-8420-2DB4B9F4D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9039-9900-4633-A30B-5CE162A2DDD4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5337-971F-417E-8B7D-278829687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8F57AA0-A1D1-4924-9470-1DE45C390C45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66F79D-7146-4C15-A5EB-31B85F62D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B4C5-C12C-4F83-A106-6285E3D6EE86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E244-A924-44CC-AA22-898DD490A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E3CB-DC0C-4969-BA7D-61F8C216BD1A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4057-A8D2-4BBC-A3BD-BF3F0B53F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CB55-8F85-4EDF-BB97-09F36CE13DE6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7B58-0B18-4CA6-ADDB-3E146DDA0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3B84-71C5-45CB-8693-6D08C5016058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310A-9599-4A68-B6E0-9D2A1850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FEE3-600C-4751-9491-D611445AB999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0483-D9C8-4B1A-BF02-F010C1A29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3D8E47-45E0-4C61-A8F6-1593D9411DA1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F6254E-C367-472A-A8EB-285C5A13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88C930-E161-4359-88BB-3D3C87165DE3}" type="datetimeFigureOut">
              <a:rPr lang="ru-RU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80CED7-CF61-4328-9A93-395C86D98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1" fontAlgn="base" hangingPunct="1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6264696" cy="25202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> Результаты тестирования учащихся МБОУ лицея №15 города Ставрополя</a:t>
            </a:r>
            <a:endParaRPr lang="ru-RU" sz="3200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429000"/>
            <a:ext cx="5394325" cy="3168650"/>
          </a:xfrm>
        </p:spPr>
        <p:txBody>
          <a:bodyPr/>
          <a:lstStyle/>
          <a:p>
            <a:pPr eaLnBrk="1" hangingPunct="1"/>
            <a:r>
              <a:rPr lang="ru-RU" sz="2400" smtClean="0"/>
              <a:t> </a:t>
            </a:r>
            <a:endParaRPr lang="ru-RU" smtClean="0"/>
          </a:p>
        </p:txBody>
      </p:sp>
      <p:pic>
        <p:nvPicPr>
          <p:cNvPr id="8196" name="Picture 6" descr="IMG_7467"/>
          <p:cNvPicPr>
            <a:picLocks noChangeAspect="1" noChangeArrowheads="1"/>
          </p:cNvPicPr>
          <p:nvPr/>
        </p:nvPicPr>
        <p:blipFill>
          <a:blip r:embed="rId2" cstate="print"/>
          <a:srcRect l="19310" r="15681" b="-3629"/>
          <a:stretch>
            <a:fillRect/>
          </a:stretch>
        </p:blipFill>
        <p:spPr bwMode="auto">
          <a:xfrm>
            <a:off x="0" y="4221163"/>
            <a:ext cx="26273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IMG_7301"/>
          <p:cNvPicPr>
            <a:picLocks noChangeAspect="1" noChangeArrowheads="1"/>
          </p:cNvPicPr>
          <p:nvPr/>
        </p:nvPicPr>
        <p:blipFill>
          <a:blip r:embed="rId3" cstate="print"/>
          <a:srcRect t="6097" r="57263" b="43306"/>
          <a:stretch>
            <a:fillRect/>
          </a:stretch>
        </p:blipFill>
        <p:spPr bwMode="auto">
          <a:xfrm>
            <a:off x="0" y="0"/>
            <a:ext cx="27003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IMG_7381"/>
          <p:cNvPicPr>
            <a:picLocks noChangeAspect="1" noChangeArrowheads="1"/>
          </p:cNvPicPr>
          <p:nvPr/>
        </p:nvPicPr>
        <p:blipFill>
          <a:blip r:embed="rId4" cstate="print"/>
          <a:srcRect l="20296" t="12231" r="6541" b="-604"/>
          <a:stretch>
            <a:fillRect/>
          </a:stretch>
        </p:blipFill>
        <p:spPr bwMode="auto">
          <a:xfrm>
            <a:off x="0" y="2060575"/>
            <a:ext cx="27003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260647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стратегий школьного возраста 3 класс</a:t>
            </a:r>
            <a:endParaRPr lang="ru-RU" sz="1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260647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стратегий школьного возраста   4 класс</a:t>
            </a:r>
            <a:endParaRPr lang="ru-RU" sz="1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90364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003232" cy="1524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</a:t>
            </a:r>
            <a:br>
              <a:rPr lang="ru-RU" dirty="0" smtClean="0"/>
            </a:br>
            <a:r>
              <a:rPr lang="ru-RU" dirty="0" smtClean="0"/>
              <a:t> первичной диагностики учащихся 5-8 классов</a:t>
            </a:r>
            <a:endParaRPr lang="ru-RU" dirty="0"/>
          </a:p>
        </p:txBody>
      </p:sp>
      <p:pic>
        <p:nvPicPr>
          <p:cNvPr id="19458" name="Picture 2" descr="C:\Users\Администратор\Desktop\2019-2020\DCIM\100D3000\DSC_8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80" t="4851" r="29177"/>
          <a:stretch>
            <a:fillRect/>
          </a:stretch>
        </p:blipFill>
        <p:spPr bwMode="auto">
          <a:xfrm>
            <a:off x="4572000" y="2708920"/>
            <a:ext cx="3039652" cy="329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Шкала проявления тревоги</a:t>
            </a:r>
            <a:br>
              <a:rPr lang="ru-RU" dirty="0" smtClean="0"/>
            </a:br>
            <a:r>
              <a:rPr lang="ru-RU" dirty="0" smtClean="0"/>
              <a:t>5 </a:t>
            </a:r>
            <a:r>
              <a:rPr lang="ru-RU" dirty="0" smtClean="0"/>
              <a:t>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Шкала проявления тревоги</a:t>
            </a:r>
            <a:br>
              <a:rPr lang="ru-RU" dirty="0" smtClean="0"/>
            </a:br>
            <a:r>
              <a:rPr lang="ru-RU" dirty="0" smtClean="0"/>
              <a:t>6 </a:t>
            </a:r>
            <a:r>
              <a:rPr lang="ru-RU" dirty="0" smtClean="0"/>
              <a:t>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431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Инвентаризация симптомов стресса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 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стратегий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Хайма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 из сложных ситуаций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7992888" cy="547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Результаты</a:t>
            </a:r>
            <a:br>
              <a:rPr lang="ru-RU" sz="2800" dirty="0" smtClean="0"/>
            </a:br>
            <a:r>
              <a:rPr lang="ru-RU" sz="2800" dirty="0" smtClean="0"/>
              <a:t> первичной диагностики учащихся старших классов</a:t>
            </a:r>
            <a:endParaRPr lang="ru-RU" sz="2800" dirty="0"/>
          </a:p>
        </p:txBody>
      </p:sp>
      <p:pic>
        <p:nvPicPr>
          <p:cNvPr id="20482" name="Picture 2" descr="C:\Users\Администратор\Desktop\2019-2020\DCIM\100D3000\DSC_8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72" t="7822" r="34164" b="1548"/>
          <a:stretch>
            <a:fillRect/>
          </a:stretch>
        </p:blipFill>
        <p:spPr bwMode="auto">
          <a:xfrm>
            <a:off x="5796136" y="1340768"/>
            <a:ext cx="2088232" cy="2497689"/>
          </a:xfrm>
          <a:prstGeom prst="rect">
            <a:avLst/>
          </a:prstGeom>
          <a:noFill/>
        </p:spPr>
      </p:pic>
      <p:pic>
        <p:nvPicPr>
          <p:cNvPr id="20483" name="Picture 3" descr="C:\Users\Администратор\Desktop\2019-2020\DCIM\100D3000\DSC_9014.JPG"/>
          <p:cNvPicPr>
            <a:picLocks noChangeAspect="1" noChangeArrowheads="1"/>
          </p:cNvPicPr>
          <p:nvPr/>
        </p:nvPicPr>
        <p:blipFill>
          <a:blip r:embed="rId3" cstate="print"/>
          <a:srcRect l="14920" t="14753" r="19815" b="9891"/>
          <a:stretch>
            <a:fillRect/>
          </a:stretch>
        </p:blipFill>
        <p:spPr bwMode="auto">
          <a:xfrm>
            <a:off x="2627784" y="2924944"/>
            <a:ext cx="3024336" cy="2343860"/>
          </a:xfrm>
          <a:prstGeom prst="rect">
            <a:avLst/>
          </a:prstGeom>
          <a:noFill/>
        </p:spPr>
      </p:pic>
      <p:pic>
        <p:nvPicPr>
          <p:cNvPr id="20484" name="Picture 4" descr="C:\Users\Администратор\Desktop\2019-2020\DCIM\100D3000\DSC_9107.JPG"/>
          <p:cNvPicPr>
            <a:picLocks noChangeAspect="1" noChangeArrowheads="1"/>
          </p:cNvPicPr>
          <p:nvPr/>
        </p:nvPicPr>
        <p:blipFill>
          <a:blip r:embed="rId4" cstate="print"/>
          <a:srcRect l="23894" t="-2263" r="24710" b="7460"/>
          <a:stretch>
            <a:fillRect/>
          </a:stretch>
        </p:blipFill>
        <p:spPr bwMode="auto">
          <a:xfrm>
            <a:off x="323528" y="3861048"/>
            <a:ext cx="215193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003232" cy="1524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</a:t>
            </a:r>
            <a:br>
              <a:rPr lang="ru-RU" dirty="0" smtClean="0"/>
            </a:br>
            <a:r>
              <a:rPr lang="ru-RU" dirty="0" smtClean="0"/>
              <a:t> первичной диагностики учащихся старших классов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Единая методика </a:t>
            </a:r>
            <a:br>
              <a:rPr lang="ru-RU" sz="2400" dirty="0" smtClean="0"/>
            </a:br>
            <a:r>
              <a:rPr lang="ru-RU" sz="2400" dirty="0" smtClean="0"/>
              <a:t>социально – психологического тестирования</a:t>
            </a:r>
            <a:br>
              <a:rPr lang="ru-RU" sz="2400" dirty="0" smtClean="0"/>
            </a:br>
            <a:r>
              <a:rPr lang="ru-RU" sz="2400" dirty="0" smtClean="0"/>
              <a:t>8-9 классы</a:t>
            </a:r>
            <a:endParaRPr lang="ru-RU" sz="24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7283152" cy="497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педагогов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7848872" cy="542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960"/>
                <a:gridCol w="4047912"/>
              </a:tblGrid>
              <a:tr h="3496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357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«Индикатор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стратегий»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(Д.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Амирхан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доминирующих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стратегий личности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635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поведение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срессовых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ситуациях»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Д.Ф.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Эндлер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Д.А. Джеймс, М.И.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Паркер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адаптированный Т.А. Крюковой)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нацелен на определение доминирующих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стрессовых поведенческих стратегий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874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диагностики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механизмов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скрининговая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методика, позволяющая исследовать 26 ситуационно- специфических вариантов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распределенных в соответствии с тремя основными сферами психической деятельности на когнитивный, эмоциональный и поведенческий –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механизмы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91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 –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механизмов психологической защиты «Индекс жизненного стиля»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Р.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Плутчик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Келлерман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Х.Р. Конте)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особенностей функционирования механизмов психологической защиты индивида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675"/>
            <a:ext cx="8388424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Единая методика </a:t>
            </a:r>
            <a:br>
              <a:rPr lang="ru-RU" sz="2400" dirty="0" smtClean="0"/>
            </a:br>
            <a:r>
              <a:rPr lang="ru-RU" sz="2400" dirty="0" smtClean="0"/>
              <a:t>социально – психологического тестирования</a:t>
            </a:r>
            <a:br>
              <a:rPr lang="ru-RU" sz="2400" dirty="0" smtClean="0"/>
            </a:br>
            <a:r>
              <a:rPr lang="ru-RU" sz="2400" dirty="0" smtClean="0"/>
              <a:t>10-11 </a:t>
            </a:r>
            <a:r>
              <a:rPr lang="ru-RU" sz="2400" dirty="0" smtClean="0"/>
              <a:t>классы</a:t>
            </a:r>
            <a:endParaRPr lang="ru-RU" sz="24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родителей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7848872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307"/>
                <a:gridCol w="4741565"/>
              </a:tblGrid>
              <a:tr h="661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  <a:endParaRPr lang="ru-RU" sz="180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760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«Взаимодействие родителей с ребенком»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анализа детско-родительских взаимодействий, эмоциональное отношение родителя к ребенку, особенности воспитательской позиции родителя, согласованность и удовлетворенность участников взаимодействия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семейных взаимоотношений»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позволяет определить различные нарушения процесса воспитания, выявить тип неграмотного патологического воспитания и установить некоторые причины этих нарушений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98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тест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Лазаруса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предназначена для определения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копинг-механизмов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способов преодоления трудностей в различных сферах психической деятельности,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3" descr="E:\iStock_00001678971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0"/>
            <a:ext cx="89662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5" descr="E: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92" t="40508" r="13364"/>
          <a:stretch>
            <a:fillRect/>
          </a:stretch>
        </p:blipFill>
        <p:spPr>
          <a:xfrm>
            <a:off x="0" y="0"/>
            <a:ext cx="9124943" cy="6858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5" descr="E:\image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64" t="46451"/>
          <a:stretch>
            <a:fillRect/>
          </a:stretch>
        </p:blipFill>
        <p:spPr>
          <a:xfrm>
            <a:off x="107950" y="1341438"/>
            <a:ext cx="7778750" cy="475138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Средние показатели выраженности </a:t>
            </a:r>
            <a:r>
              <a:rPr lang="ru-RU" dirty="0" err="1" smtClean="0"/>
              <a:t>копинг</a:t>
            </a:r>
            <a:r>
              <a:rPr lang="ru-RU" dirty="0" smtClean="0"/>
              <a:t>- стратегий педагогов</a:t>
            </a:r>
            <a:endParaRPr lang="ru-RU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7513" y="2082800"/>
          <a:ext cx="7340600" cy="4443413"/>
        </p:xfrm>
        <a:graphic>
          <a:graphicData uri="http://schemas.openxmlformats.org/presentationml/2006/ole">
            <p:oleObj spid="_x0000_s1026" r:id="rId3" imgW="7346317" imgH="444436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38113"/>
          <a:ext cx="7816850" cy="6510337"/>
        </p:xfrm>
        <a:graphic>
          <a:graphicData uri="http://schemas.openxmlformats.org/presentationml/2006/ole">
            <p:oleObj spid="_x0000_s13314" r:id="rId3" imgW="7815749" imgH="651109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1419934974_l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7488237" cy="4797425"/>
          </a:xfrm>
          <a:noFill/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4668838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Неадаптивная форма - диссимуляция- 17%</a:t>
            </a:r>
          </a:p>
          <a:p>
            <a:pPr indent="449263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Когнитивная копинг 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стратегия -  81 %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Эмоциональная копинг </a:t>
            </a:r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стратегия  -  47%</a:t>
            </a:r>
            <a:endParaRPr lang="ru-RU" sz="2800" b="1"/>
          </a:p>
          <a:p>
            <a:pPr indent="449263" algn="just" eaLnBrk="0" hangingPunct="0"/>
            <a:r>
              <a:rPr lang="ru-RU" sz="2800" b="1">
                <a:latin typeface="Times New Roman" pitchFamily="18" charset="0"/>
              </a:rPr>
              <a:t>Поведенческие  копинг </a:t>
            </a:r>
            <a:r>
              <a:rPr lang="ru-RU" sz="2800" b="1">
                <a:latin typeface="Calibri" pitchFamily="34" charset="0"/>
              </a:rPr>
              <a:t>–</a:t>
            </a:r>
            <a:r>
              <a:rPr lang="ru-RU" sz="2800" b="1">
                <a:latin typeface="Times New Roman" pitchFamily="18" charset="0"/>
              </a:rPr>
              <a:t> механизмы</a:t>
            </a:r>
            <a:r>
              <a:rPr lang="ru-RU" sz="2800" b="1">
                <a:latin typeface="Calibri" pitchFamily="34" charset="0"/>
              </a:rPr>
              <a:t>–</a:t>
            </a:r>
            <a:r>
              <a:rPr lang="ru-RU" sz="2800" b="1">
                <a:latin typeface="Times New Roman" pitchFamily="18" charset="0"/>
              </a:rPr>
              <a:t> 97%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0675"/>
            <a:ext cx="5112568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/>
              <a:t>Результаты </a:t>
            </a:r>
            <a:br>
              <a:rPr lang="ru-RU" sz="2400" dirty="0" smtClean="0"/>
            </a:br>
            <a:r>
              <a:rPr lang="ru-RU" sz="2400" dirty="0" smtClean="0"/>
              <a:t>тест – </a:t>
            </a:r>
            <a:r>
              <a:rPr lang="ru-RU" sz="2400" dirty="0" err="1" smtClean="0"/>
              <a:t>опросника</a:t>
            </a:r>
            <a:r>
              <a:rPr lang="ru-RU" sz="2400" dirty="0" smtClean="0"/>
              <a:t> механизмов психологической защиты</a:t>
            </a:r>
            <a:br>
              <a:rPr lang="ru-RU" sz="2400" dirty="0" smtClean="0"/>
            </a:br>
            <a:r>
              <a:rPr lang="ru-RU" sz="2400" dirty="0" smtClean="0"/>
              <a:t>«Индекс жизненного стиля»</a:t>
            </a:r>
            <a:endParaRPr lang="ru-RU" sz="2400" dirty="0"/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8588" y="1558925"/>
          <a:ext cx="7807325" cy="5016500"/>
        </p:xfrm>
        <a:graphic>
          <a:graphicData uri="http://schemas.openxmlformats.org/presentationml/2006/ole">
            <p:oleObj spid="_x0000_s2050" r:id="rId3" imgW="7809653" imgH="5017443" progId="Excel.Sheet.8">
              <p:embed/>
            </p:oleObj>
          </a:graphicData>
        </a:graphic>
      </p:graphicFrame>
      <p:pic>
        <p:nvPicPr>
          <p:cNvPr id="2052" name="Рисунок 3" descr="ÐÐ¿ÑÐ¾ÑÐ½Ð¸Ðº ÐÐ»ÑÑÑÐ¸ÐºÐ° ÐÐµÐ»Ð»ÐµÑÐ¼Ð°Ð½Ð° ÐÐ¾Ð½ÑÐµ. ÐÐµÑÐ¾Ð´Ð¸ÐºÐ° ÐÐ½Ð´ÐµÐºÑ Ð¶Ð¸Ð·Ð½ÐµÐ½Ð½Ð¾Ð³Ð¾ ÑÑÐ¸Ð»Ñ (Life Style Index, LSI). Ð¢ÐµÑÑ Ð´Ð»Ñ Ð´Ð¸Ð°Ð³Ð½Ð¾ÑÑÐ¸ÐºÐ¸ Ð¼ÐµÑÐ°Ð½Ð¸Ð·Ð¼Ð¾Ð² Ð¿ÑÐ¸ÑÐ¾Ð»Ð¾Ð³Ð¸ÑÐµÑÐºÐ¾Ð¹ Ð·Ð°ÑÐ¸ÑÑ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24495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Диагностика учащихся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950" y="908050"/>
          <a:ext cx="7920880" cy="58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504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 методики</a:t>
                      </a:r>
                    </a:p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Измеряемые характеристики</a:t>
                      </a:r>
                    </a:p>
                    <a:p>
                      <a:endParaRPr lang="ru-RU" dirty="0"/>
                    </a:p>
                  </a:txBody>
                  <a:tcPr marL="80433" marR="80433"/>
                </a:tc>
              </a:tr>
              <a:tr h="10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стратегий школьного возраста»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(И.М. Никольская, Р.М. Грановская)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предназначена для выявления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у школьников в напряженной ситуации или ситуации конфликта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42186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Шкала тревожности Тейлора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 проявлений тревожности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4695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стратегий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Хайма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Исследование форм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копинг-стратегий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2877896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Басса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Дарки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диагностики агрессивных и враждебных реакций.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агрессивностью понимается свойство личности, характеризующееся наличием деструктивных тенденций, в основном в области субъектно-объектных отношений. Враждебность понимается как реакция, развивающая негативные чувства и негативные оценки людей и событий.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003232" cy="1524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</a:t>
            </a:r>
            <a:br>
              <a:rPr lang="ru-RU" dirty="0" smtClean="0"/>
            </a:br>
            <a:r>
              <a:rPr lang="ru-RU" dirty="0" smtClean="0"/>
              <a:t> первичной диагностики учащихся младших классов</a:t>
            </a:r>
            <a:endParaRPr lang="ru-RU" dirty="0"/>
          </a:p>
        </p:txBody>
      </p:sp>
      <p:pic>
        <p:nvPicPr>
          <p:cNvPr id="25602" name="Picture 2" descr="C:\Users\Администратор\Desktop\2019-2020\DCIM\100D3000\DSC_8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37" t="1732" r="16386" b="5241"/>
          <a:stretch>
            <a:fillRect/>
          </a:stretch>
        </p:blipFill>
        <p:spPr bwMode="auto">
          <a:xfrm>
            <a:off x="251520" y="1916832"/>
            <a:ext cx="2448272" cy="2592288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2019-2020\DCIM\100D3000\DSC_8923.JPG"/>
          <p:cNvPicPr>
            <a:picLocks noChangeAspect="1" noChangeArrowheads="1"/>
          </p:cNvPicPr>
          <p:nvPr/>
        </p:nvPicPr>
        <p:blipFill>
          <a:blip r:embed="rId3" cstate="print"/>
          <a:srcRect l="41888" t="11886" r="5254" b="4913"/>
          <a:stretch>
            <a:fillRect/>
          </a:stretch>
        </p:blipFill>
        <p:spPr bwMode="auto">
          <a:xfrm>
            <a:off x="5220072" y="1916832"/>
            <a:ext cx="2597431" cy="2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истратор\Desktop\2019-2020\DCIM\100D3000\DSC_8983.JPG"/>
          <p:cNvPicPr>
            <a:picLocks noChangeAspect="1" noChangeArrowheads="1"/>
          </p:cNvPicPr>
          <p:nvPr/>
        </p:nvPicPr>
        <p:blipFill>
          <a:blip r:embed="rId4" cstate="print"/>
          <a:srcRect l="31927" t="3365" r="26185"/>
          <a:stretch>
            <a:fillRect/>
          </a:stretch>
        </p:blipFill>
        <p:spPr bwMode="auto">
          <a:xfrm>
            <a:off x="2843808" y="3212976"/>
            <a:ext cx="2232248" cy="34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7239000" cy="1080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стратегий школьного возраста 2 класс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7239000" cy="525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пинг стратегии анализ результатов доп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копинг стратегии анализ результатов доп</Template>
  <TotalTime>446</TotalTime>
  <Words>375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копинг стратегии анализ результатов доп</vt:lpstr>
      <vt:lpstr>Лист Microsoft Office Excel 97-2003</vt:lpstr>
      <vt:lpstr>  Результаты тестирования учащихся МБОУ лицея №15 города Ставрополя</vt:lpstr>
      <vt:lpstr>Диагностика педагогов</vt:lpstr>
      <vt:lpstr>Средние показатели выраженности копинг- стратегий педагогов</vt:lpstr>
      <vt:lpstr>Слайд 4</vt:lpstr>
      <vt:lpstr>Слайд 5</vt:lpstr>
      <vt:lpstr>Результаты  тест – опросника механизмов психологической защиты «Индекс жизненного стиля»</vt:lpstr>
      <vt:lpstr>Диагностика учащихся</vt:lpstr>
      <vt:lpstr>Результаты  первичной диагностики учащихся младших классов</vt:lpstr>
      <vt:lpstr>   Опросник копинг стратегий школьного возраста 2 класс </vt:lpstr>
      <vt:lpstr>Опросник копинг стратегий школьного возраста 3 класс</vt:lpstr>
      <vt:lpstr>Опросник копинг стратегий школьного возраста   4 класс</vt:lpstr>
      <vt:lpstr>Результаты  первичной диагностики учащихся 5-8 классов</vt:lpstr>
      <vt:lpstr>Шкала проявления тревоги 5 классы</vt:lpstr>
      <vt:lpstr>Шкала проявления тревоги 6 классы</vt:lpstr>
      <vt:lpstr>Инвентаризация симптомов стресса 7 классы</vt:lpstr>
      <vt:lpstr>Диагностика копинг стратегий Хайма Выход из сложных ситуаций 8 класс</vt:lpstr>
      <vt:lpstr>Результаты  первичной диагностики учащихся старших классов</vt:lpstr>
      <vt:lpstr>Результаты  первичной диагностики учащихся старших классов</vt:lpstr>
      <vt:lpstr>Единая методика  социально – психологического тестирования 8-9 классы</vt:lpstr>
      <vt:lpstr>Единая методика  социально – психологического тестирования 10-11 классы</vt:lpstr>
      <vt:lpstr>Диагностика родителей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тестирования педагогов МБОУ лицея №15 города Ставрополя</dc:title>
  <dc:creator>Пользователь Windows</dc:creator>
  <cp:lastModifiedBy>Пользователь Windows</cp:lastModifiedBy>
  <cp:revision>42</cp:revision>
  <dcterms:created xsi:type="dcterms:W3CDTF">2019-10-31T04:57:39Z</dcterms:created>
  <dcterms:modified xsi:type="dcterms:W3CDTF">2019-11-01T08:28:20Z</dcterms:modified>
</cp:coreProperties>
</file>